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82" r:id="rId9"/>
    <p:sldId id="294" r:id="rId10"/>
    <p:sldId id="295" r:id="rId11"/>
    <p:sldId id="283" r:id="rId12"/>
    <p:sldId id="270" r:id="rId13"/>
    <p:sldId id="284" r:id="rId14"/>
    <p:sldId id="275" r:id="rId15"/>
    <p:sldId id="286" r:id="rId16"/>
    <p:sldId id="279" r:id="rId17"/>
    <p:sldId id="278" r:id="rId18"/>
    <p:sldId id="280" r:id="rId19"/>
    <p:sldId id="281" r:id="rId20"/>
    <p:sldId id="287" r:id="rId21"/>
    <p:sldId id="289" r:id="rId22"/>
    <p:sldId id="291" r:id="rId23"/>
    <p:sldId id="292" r:id="rId24"/>
    <p:sldId id="288" r:id="rId25"/>
    <p:sldId id="290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62231-BAE9-4637-BDE9-22202FC0484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15988-5ED8-4757-A1EC-AFFB392F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9A640-F5C8-4532-9907-D6306DEA549E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CBA6F-CA87-4A0B-84D3-A4F247A9EA3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00BAE-39DA-4BA7-9C73-AE6CA808164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935A-4DE1-4A79-A3AD-AF219A987E3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9AA2B1-599A-4ECC-AFB1-9E9ADD77191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143CD-C406-4DE3-B0C0-D1274C1219D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B0AE-B3BC-440F-8603-94A524DA6DD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B0AE-B3BC-440F-8603-94A524DA6DD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E67DB-49A2-405D-A22F-0E8657BBF2F9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5988-5ED8-4757-A1EC-AFFB392F44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6338" y="1984375"/>
            <a:ext cx="7643812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42CA-D79A-42F3-B53D-BE5521D0DE23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0FA5-F318-4029-9BF4-9017A53BE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BK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8118"/>
            <a:ext cx="9144000" cy="56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Intro to Earth Science 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otes and PowerPoints\Unit 1 Maps &amp; Measurements\Intro Packet Pics\Introduction to Earth Science REAL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2057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Predictable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762000" y="1524000"/>
            <a:ext cx="2209800" cy="1295400"/>
          </a:xfrm>
          <a:custGeom>
            <a:avLst/>
            <a:gdLst>
              <a:gd name="T0" fmla="*/ 0 w 2784"/>
              <a:gd name="T1" fmla="*/ 1352 h 1352"/>
              <a:gd name="T2" fmla="*/ 816 w 2784"/>
              <a:gd name="T3" fmla="*/ 8 h 1352"/>
              <a:gd name="T4" fmla="*/ 1536 w 2784"/>
              <a:gd name="T5" fmla="*/ 1304 h 1352"/>
              <a:gd name="T6" fmla="*/ 2064 w 2784"/>
              <a:gd name="T7" fmla="*/ 8 h 1352"/>
              <a:gd name="T8" fmla="*/ 2784 w 2784"/>
              <a:gd name="T9" fmla="*/ 1256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1352"/>
              <a:gd name="T17" fmla="*/ 2784 w 2784"/>
              <a:gd name="T18" fmla="*/ 1352 h 1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1352">
                <a:moveTo>
                  <a:pt x="0" y="1352"/>
                </a:moveTo>
                <a:cubicBezTo>
                  <a:pt x="280" y="684"/>
                  <a:pt x="560" y="16"/>
                  <a:pt x="816" y="8"/>
                </a:cubicBezTo>
                <a:cubicBezTo>
                  <a:pt x="1072" y="0"/>
                  <a:pt x="1328" y="1304"/>
                  <a:pt x="1536" y="1304"/>
                </a:cubicBezTo>
                <a:cubicBezTo>
                  <a:pt x="1744" y="1304"/>
                  <a:pt x="1856" y="16"/>
                  <a:pt x="2064" y="8"/>
                </a:cubicBezTo>
                <a:cubicBezTo>
                  <a:pt x="2272" y="0"/>
                  <a:pt x="2528" y="628"/>
                  <a:pt x="2784" y="12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990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Moon Phases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447800"/>
            <a:ext cx="426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Yearly Temperature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381000"/>
            <a:ext cx="3581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Changes in a Pattern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733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Stays the same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838200" y="5410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4572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Time vs. Mass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81600"/>
            <a:ext cx="4572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Times vs. # of Planets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4" grpId="0"/>
      <p:bldP spid="10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600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Complete pages 6-9 in notes packet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Earth Science Math and You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          (The Basic Math You Need to Know)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812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Rounding</a:t>
            </a:r>
          </a:p>
          <a:p>
            <a:pPr marL="342900" indent="-34290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Subtracting Time</a:t>
            </a:r>
          </a:p>
          <a:p>
            <a:pPr marL="342900" indent="-34290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Scientific Notation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990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Complete page </a:t>
            </a:r>
            <a:r>
              <a:rPr lang="en-US" sz="2800" dirty="0" smtClean="0">
                <a:solidFill>
                  <a:schemeClr val="bg1"/>
                </a:solidFill>
              </a:rPr>
              <a:t>10- 11 </a:t>
            </a:r>
            <a:r>
              <a:rPr lang="en-US" sz="2800" dirty="0" smtClean="0">
                <a:solidFill>
                  <a:schemeClr val="bg1"/>
                </a:solidFill>
              </a:rPr>
              <a:t>in notes packet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otes and PowerPoints\Unit 1 Maps &amp; Measurements\Intro Packet Pics\Copy of Introduction to Earth Science REAL_Page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1000"/>
            <a:ext cx="9118433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8382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something changes over a period of time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Complete page </a:t>
            </a:r>
            <a:r>
              <a:rPr lang="en-US" sz="2800" dirty="0" smtClean="0">
                <a:solidFill>
                  <a:schemeClr val="bg1"/>
                </a:solidFill>
              </a:rPr>
              <a:t>12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13 </a:t>
            </a:r>
            <a:r>
              <a:rPr lang="en-US" sz="2800" dirty="0" smtClean="0">
                <a:solidFill>
                  <a:schemeClr val="bg1"/>
                </a:solidFill>
              </a:rPr>
              <a:t>in notes packet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228600" y="2286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DENSITY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0000" name="Picture 16" descr="routes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0177" y="1042453"/>
            <a:ext cx="8306623" cy="5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Notes and PowerPoints\Unit 1 Maps &amp; Measurements\Intro Packet Pics\Copy of Introduction to Earth Science REAL_Page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" y="0"/>
            <a:ext cx="9142618" cy="5562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05600" y="0"/>
            <a:ext cx="1447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143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The amount of matter in a specific volume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How tightly packed the atoms are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3528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 Know the Density Triangle*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Notes and PowerPoints\Unit 1 Maps &amp; Measurements\Intro Packet Pics\Copy of Introduction to Earth Science REAL_Page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093451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same substance has the same density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Density does not change if a material is broken in half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657600"/>
            <a:ext cx="7162800" cy="6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708" tIns="52354" rIns="104708" bIns="52354">
            <a:sp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Helvetica Neue" charset="0"/>
              </a:rPr>
              <a:t>You need to Remember </a:t>
            </a:r>
            <a:r>
              <a:rPr lang="en-US" sz="3700" b="1" dirty="0">
                <a:solidFill>
                  <a:schemeClr val="bg1"/>
                </a:solidFill>
                <a:latin typeface="Helvetica Neue" charset="0"/>
              </a:rPr>
              <a:t>This!!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672464" y="4343400"/>
            <a:ext cx="8471536" cy="22328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46" y="0"/>
              </a:cxn>
              <a:cxn ang="0">
                <a:pos x="4446" y="1302"/>
              </a:cxn>
              <a:cxn ang="0">
                <a:pos x="0" y="1302"/>
              </a:cxn>
              <a:cxn ang="0">
                <a:pos x="0" y="0"/>
              </a:cxn>
            </a:cxnLst>
            <a:rect l="0" t="0" r="r" b="b"/>
            <a:pathLst>
              <a:path w="4447" h="1303">
                <a:moveTo>
                  <a:pt x="0" y="0"/>
                </a:moveTo>
                <a:lnTo>
                  <a:pt x="4446" y="0"/>
                </a:lnTo>
                <a:lnTo>
                  <a:pt x="4446" y="1302"/>
                </a:lnTo>
                <a:lnTo>
                  <a:pt x="0" y="130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 cap="flat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lIns="104708" tIns="52354" rIns="104708" bIns="52354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6260" y="4724400"/>
            <a:ext cx="8587740" cy="13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708" tIns="52354" rIns="104708" bIns="52354">
            <a:spAutoFit/>
          </a:bodyPr>
          <a:lstStyle/>
          <a:p>
            <a:r>
              <a:rPr lang="en-US" sz="4200" dirty="0">
                <a:solidFill>
                  <a:srgbClr val="000000"/>
                </a:solidFill>
                <a:latin typeface="Helvetica Neue" charset="0"/>
              </a:rPr>
              <a:t>Cutting or breaking an object does </a:t>
            </a:r>
            <a:r>
              <a:rPr lang="en-US" sz="4200" b="1" u="sng" dirty="0">
                <a:solidFill>
                  <a:srgbClr val="000000"/>
                </a:solidFill>
                <a:latin typeface="Helvetica Neue" charset="0"/>
              </a:rPr>
              <a:t>NOT</a:t>
            </a:r>
            <a:r>
              <a:rPr lang="en-US" sz="4200" dirty="0">
                <a:solidFill>
                  <a:srgbClr val="000000"/>
                </a:solidFill>
                <a:latin typeface="Helvetica Neue" charset="0"/>
              </a:rPr>
              <a:t> change its density!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Complete pg </a:t>
            </a:r>
            <a:r>
              <a:rPr lang="en-US" sz="3200" dirty="0" smtClean="0">
                <a:solidFill>
                  <a:schemeClr val="bg1"/>
                </a:solidFill>
              </a:rPr>
              <a:t>14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15 </a:t>
            </a:r>
            <a:r>
              <a:rPr lang="en-US" sz="3200" dirty="0" smtClean="0">
                <a:solidFill>
                  <a:schemeClr val="bg1"/>
                </a:solidFill>
              </a:rPr>
              <a:t>in Notes Packet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Observations, Inferences, Classification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04800" y="1492250"/>
            <a:ext cx="75713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Funny Pages" pitchFamily="2" charset="0"/>
              </a:rPr>
              <a:t>What is used to make an observation?</a:t>
            </a:r>
          </a:p>
        </p:txBody>
      </p:sp>
      <p:pic>
        <p:nvPicPr>
          <p:cNvPr id="36873" name="Picture 9" descr="wq_sen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67000"/>
            <a:ext cx="42803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685800" y="2943225"/>
            <a:ext cx="31432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iandra GD"/>
              </a:rPr>
              <a:t>the five senses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Notes and PowerPoints\Unit 1 Maps &amp; Measurements\Intro Packet Pics\Introduction to Earth Science REAL_Pa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0"/>
            <a:ext cx="1066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1143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Temperature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14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Pressure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657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657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495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Hot Air Balloon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Notes and PowerPoints\Unit 1 Maps &amp; Measurements\Intro Packet Pics\Introduction to Earth Science REAL_Pa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1000"/>
            <a:ext cx="9144001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2133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 Temp. Increases Density Decreases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3048000"/>
            <a:ext cx="16002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381000" y="304800"/>
            <a:ext cx="46955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Phases of Matter &amp; Density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Horseradish" pitchFamily="2" charset="0"/>
            </a:endParaRP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304800" y="1905000"/>
            <a:ext cx="8083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charset="0"/>
              </a:rPr>
              <a:t>During which phase of matter (solid,</a:t>
            </a:r>
          </a:p>
          <a:p>
            <a:r>
              <a:rPr lang="en-US" sz="3600" b="1">
                <a:solidFill>
                  <a:schemeClr val="bg1"/>
                </a:solidFill>
                <a:latin typeface="Arial" charset="0"/>
              </a:rPr>
              <a:t>liquid, or gas) are most materials:</a:t>
            </a:r>
          </a:p>
        </p:txBody>
      </p:sp>
      <p:sp>
        <p:nvSpPr>
          <p:cNvPr id="29701" name="WordArt 10"/>
          <p:cNvSpPr>
            <a:spLocks noChangeArrowheads="1" noChangeShapeType="1" noTextEdit="1"/>
          </p:cNvSpPr>
          <p:nvPr/>
        </p:nvSpPr>
        <p:spPr bwMode="auto">
          <a:xfrm>
            <a:off x="5029200" y="35814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least dense?</a:t>
            </a:r>
          </a:p>
        </p:txBody>
      </p:sp>
      <p:sp>
        <p:nvSpPr>
          <p:cNvPr id="29702" name="WordArt 11" descr="E16-28"/>
          <p:cNvSpPr>
            <a:spLocks noChangeArrowheads="1" noChangeShapeType="1" noTextEdit="1"/>
          </p:cNvSpPr>
          <p:nvPr/>
        </p:nvSpPr>
        <p:spPr bwMode="auto">
          <a:xfrm>
            <a:off x="1066800" y="35814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most dense?</a:t>
            </a:r>
          </a:p>
        </p:txBody>
      </p:sp>
      <p:sp>
        <p:nvSpPr>
          <p:cNvPr id="189452" name="WordArt 12"/>
          <p:cNvSpPr>
            <a:spLocks noChangeArrowheads="1" noChangeShapeType="1" noTextEdit="1"/>
          </p:cNvSpPr>
          <p:nvPr/>
        </p:nvSpPr>
        <p:spPr bwMode="auto">
          <a:xfrm>
            <a:off x="1447800" y="4800600"/>
            <a:ext cx="2057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solid</a:t>
            </a:r>
          </a:p>
        </p:txBody>
      </p:sp>
      <p:sp>
        <p:nvSpPr>
          <p:cNvPr id="189453" name="WordArt 13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2057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2" grpId="0" animBg="1"/>
      <p:bldP spid="1894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Notes and PowerPoints\Unit 1 Maps &amp; Measurements\Intro Packet Pics\Introduction to Earth Science REAL_Pa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1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0" y="175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Solid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590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Expands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86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3.98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57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70070" y="781422"/>
            <a:ext cx="4770120" cy="3430713"/>
            <a:chOff x="2294" y="456"/>
            <a:chExt cx="2504" cy="200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2439" y="810"/>
              <a:ext cx="1788" cy="1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7" y="0"/>
                </a:cxn>
                <a:cxn ang="0">
                  <a:pos x="1787" y="1313"/>
                </a:cxn>
                <a:cxn ang="0">
                  <a:pos x="0" y="1313"/>
                </a:cxn>
                <a:cxn ang="0">
                  <a:pos x="0" y="0"/>
                </a:cxn>
              </a:cxnLst>
              <a:rect l="0" t="0" r="r" b="b"/>
              <a:pathLst>
                <a:path w="1788" h="1314">
                  <a:moveTo>
                    <a:pt x="0" y="0"/>
                  </a:moveTo>
                  <a:lnTo>
                    <a:pt x="1787" y="0"/>
                  </a:lnTo>
                  <a:lnTo>
                    <a:pt x="1787" y="1313"/>
                  </a:lnTo>
                  <a:lnTo>
                    <a:pt x="0" y="1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8E8E"/>
            </a:solidFill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 flipH="1">
              <a:off x="2438" y="656"/>
              <a:ext cx="6" cy="14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2438" y="2102"/>
              <a:ext cx="1724" cy="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 flipV="1">
              <a:off x="4179" y="634"/>
              <a:ext cx="16" cy="14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604" y="676"/>
              <a:ext cx="435" cy="4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407"/>
                </a:cxn>
                <a:cxn ang="0">
                  <a:pos x="0" y="407"/>
                </a:cxn>
                <a:cxn ang="0">
                  <a:pos x="0" y="0"/>
                </a:cxn>
              </a:cxnLst>
              <a:rect l="0" t="0" r="r" b="b"/>
              <a:pathLst>
                <a:path w="435" h="408">
                  <a:moveTo>
                    <a:pt x="0" y="0"/>
                  </a:moveTo>
                  <a:lnTo>
                    <a:pt x="434" y="0"/>
                  </a:lnTo>
                  <a:lnTo>
                    <a:pt x="434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0000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483" y="1653"/>
              <a:ext cx="575" cy="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4" y="0"/>
                </a:cxn>
                <a:cxn ang="0">
                  <a:pos x="574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75" h="481">
                  <a:moveTo>
                    <a:pt x="0" y="0"/>
                  </a:moveTo>
                  <a:lnTo>
                    <a:pt x="574" y="0"/>
                  </a:lnTo>
                  <a:lnTo>
                    <a:pt x="574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00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3277" y="1167"/>
              <a:ext cx="631" cy="26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3691" y="456"/>
              <a:ext cx="441" cy="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0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441" h="481">
                  <a:moveTo>
                    <a:pt x="0" y="0"/>
                  </a:moveTo>
                  <a:lnTo>
                    <a:pt x="440" y="0"/>
                  </a:lnTo>
                  <a:lnTo>
                    <a:pt x="440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CB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2642" y="758"/>
              <a:ext cx="5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600" dirty="0">
                  <a:solidFill>
                    <a:srgbClr val="FFFFFF"/>
                  </a:solidFill>
                  <a:latin typeface="Trebuchet MS" pitchFamily="34" charset="0"/>
                </a:rPr>
                <a:t>0.5</a:t>
              </a:r>
              <a:endParaRPr lang="en-US" sz="2600" dirty="0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3698" y="614"/>
              <a:ext cx="41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500" dirty="0">
                  <a:solidFill>
                    <a:srgbClr val="000000"/>
                  </a:solidFill>
                  <a:latin typeface="Trebuchet MS" pitchFamily="34" charset="0"/>
                </a:rPr>
                <a:t>.2</a:t>
              </a:r>
              <a:endParaRPr lang="en-US" sz="2500" dirty="0"/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638" y="1790"/>
              <a:ext cx="46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600" dirty="0">
                  <a:solidFill>
                    <a:srgbClr val="FFFFFF"/>
                  </a:solidFill>
                  <a:latin typeface="Trebuchet MS" pitchFamily="34" charset="0"/>
                </a:rPr>
                <a:t>&gt;1</a:t>
              </a:r>
              <a:endParaRPr lang="en-US" sz="2600" dirty="0"/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440" y="1130"/>
              <a:ext cx="46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Trebuchet MS" pitchFamily="34" charset="0"/>
                </a:rPr>
                <a:t>=1</a:t>
              </a:r>
              <a:endParaRPr lang="en-US" sz="2600" dirty="0"/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2294" y="2180"/>
              <a:ext cx="250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500" dirty="0"/>
            </a:p>
          </p:txBody>
        </p:sp>
      </p:grp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0"/>
            <a:ext cx="2895600" cy="80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708" tIns="52354" rIns="104708" bIns="52354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Helvetica Neue" charset="0"/>
              </a:rPr>
              <a:t>Density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2861" y="647757"/>
            <a:ext cx="890397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none" w="med" len="sm"/>
          </a:ln>
          <a:effectLst/>
        </p:spPr>
        <p:txBody>
          <a:bodyPr wrap="none" lIns="104708" tIns="52354" rIns="104708" bIns="52354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" y="1072741"/>
            <a:ext cx="5116830" cy="1477161"/>
            <a:chOff x="0" y="626"/>
            <a:chExt cx="2686" cy="862"/>
          </a:xfrm>
        </p:grpSpPr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758" y="626"/>
              <a:ext cx="1928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500" dirty="0">
                  <a:solidFill>
                    <a:schemeClr val="bg1"/>
                  </a:solidFill>
                  <a:latin typeface="Helvetica Neue" charset="0"/>
                </a:rPr>
                <a:t>   	</a:t>
              </a:r>
              <a:r>
                <a:rPr lang="en-US" sz="4500" u="sng" dirty="0">
                  <a:solidFill>
                    <a:schemeClr val="bg1"/>
                  </a:solidFill>
                  <a:latin typeface="Helvetica Neue" charset="0"/>
                </a:rPr>
                <a:t>Mass    </a:t>
              </a:r>
            </a:p>
            <a:p>
              <a:r>
                <a:rPr lang="en-US" sz="4500" dirty="0">
                  <a:solidFill>
                    <a:schemeClr val="bg1"/>
                  </a:solidFill>
                  <a:latin typeface="Helvetica Neue" charset="0"/>
                </a:rPr>
                <a:t>	Volume</a:t>
              </a:r>
              <a:endParaRPr lang="en-US" sz="4500" dirty="0">
                <a:solidFill>
                  <a:schemeClr val="bg1"/>
                </a:solidFill>
              </a:endParaRP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0" y="776"/>
              <a:ext cx="15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900" dirty="0">
                  <a:solidFill>
                    <a:schemeClr val="bg1"/>
                  </a:solidFill>
                  <a:latin typeface="Helvetica Neue" charset="0"/>
                </a:rPr>
                <a:t>Density =</a:t>
              </a:r>
              <a:endParaRPr lang="en-US" sz="3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290" name="Picture 2" descr="E:\Notes and PowerPoints\Unit 1 Maps &amp; Measurements\Intro Packet Pics\Introduction to Earth Science REAL_Pa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498" y="4191000"/>
            <a:ext cx="9164498" cy="2667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267200" y="4495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5334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Notes and PowerPoints\Unit 1 Maps &amp; Measurements\Intro Packet Pics\Introduction to Earth Science REAL_Pa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221566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2819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 Pressure Increases Density Increases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705600" y="3276600"/>
            <a:ext cx="16764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Complete pages </a:t>
            </a:r>
            <a:r>
              <a:rPr lang="en-US" sz="2800" dirty="0" smtClean="0">
                <a:solidFill>
                  <a:schemeClr val="bg1"/>
                </a:solidFill>
              </a:rPr>
              <a:t>17– 22 in </a:t>
            </a:r>
            <a:r>
              <a:rPr lang="en-US" sz="2800" dirty="0" smtClean="0">
                <a:solidFill>
                  <a:schemeClr val="bg1"/>
                </a:solidFill>
              </a:rPr>
              <a:t>Notes Packet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Scientific </a:t>
            </a:r>
            <a:r>
              <a:rPr lang="en-US" sz="36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Instruments (Help with observations)</a:t>
            </a:r>
            <a:endParaRPr lang="en-US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graphicFrame>
        <p:nvGraphicFramePr>
          <p:cNvPr id="37067" name="Group 203"/>
          <p:cNvGraphicFramePr>
            <a:graphicFrameLocks noGrp="1"/>
          </p:cNvGraphicFramePr>
          <p:nvPr>
            <p:ph/>
          </p:nvPr>
        </p:nvGraphicFramePr>
        <p:xfrm>
          <a:off x="228600" y="1295398"/>
          <a:ext cx="8594725" cy="5210495"/>
        </p:xfrm>
        <a:graphic>
          <a:graphicData uri="http://schemas.openxmlformats.org/drawingml/2006/table">
            <a:tbl>
              <a:tblPr/>
              <a:tblGrid>
                <a:gridCol w="4990589"/>
                <a:gridCol w="3604136"/>
              </a:tblGrid>
              <a:tr h="916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I Did This!" pitchFamily="2" charset="0"/>
                          <a:cs typeface="Times New Roman" pitchFamily="18" charset="0"/>
                        </a:rPr>
                        <a:t>Common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I Did This!" pitchFamily="2" charset="0"/>
                          <a:cs typeface="Times New Roman" pitchFamily="18" charset="0"/>
                        </a:rPr>
                        <a:t>Instrument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9168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Volume of  Regular,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Rectangular Objects (a box)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68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Volume of Irregularly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Shaped Objects (rocks)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7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Mass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41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Distance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84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062" name="WordArt 198"/>
          <p:cNvSpPr>
            <a:spLocks noChangeArrowheads="1" noChangeShapeType="1" noTextEdit="1"/>
          </p:cNvSpPr>
          <p:nvPr/>
        </p:nvSpPr>
        <p:spPr bwMode="auto">
          <a:xfrm>
            <a:off x="6629400" y="2438400"/>
            <a:ext cx="1162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SkaterDudes"/>
              </a:rPr>
              <a:t>ruler</a:t>
            </a:r>
          </a:p>
        </p:txBody>
      </p:sp>
      <p:sp>
        <p:nvSpPr>
          <p:cNvPr id="37063" name="WordArt 199"/>
          <p:cNvSpPr>
            <a:spLocks noChangeArrowheads="1" noChangeShapeType="1" noTextEdit="1"/>
          </p:cNvSpPr>
          <p:nvPr/>
        </p:nvSpPr>
        <p:spPr bwMode="auto">
          <a:xfrm>
            <a:off x="5410200" y="3429000"/>
            <a:ext cx="3352800" cy="39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SkaterDudes"/>
              </a:rPr>
              <a:t>graduated cylinder</a:t>
            </a:r>
          </a:p>
        </p:txBody>
      </p:sp>
      <p:sp>
        <p:nvSpPr>
          <p:cNvPr id="37064" name="WordArt 200"/>
          <p:cNvSpPr>
            <a:spLocks noChangeArrowheads="1" noChangeShapeType="1" noTextEdit="1"/>
          </p:cNvSpPr>
          <p:nvPr/>
        </p:nvSpPr>
        <p:spPr bwMode="auto">
          <a:xfrm>
            <a:off x="6629400" y="4114800"/>
            <a:ext cx="11620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SkaterDudes"/>
              </a:rPr>
              <a:t>scale</a:t>
            </a:r>
          </a:p>
        </p:txBody>
      </p:sp>
      <p:sp>
        <p:nvSpPr>
          <p:cNvPr id="37065" name="WordArt 201"/>
          <p:cNvSpPr>
            <a:spLocks noChangeArrowheads="1" noChangeShapeType="1" noTextEdit="1"/>
          </p:cNvSpPr>
          <p:nvPr/>
        </p:nvSpPr>
        <p:spPr bwMode="auto">
          <a:xfrm>
            <a:off x="6629400" y="4953000"/>
            <a:ext cx="11620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SkaterDudes"/>
              </a:rPr>
              <a:t>ruler</a:t>
            </a:r>
          </a:p>
        </p:txBody>
      </p:sp>
      <p:sp>
        <p:nvSpPr>
          <p:cNvPr id="37066" name="WordArt 202"/>
          <p:cNvSpPr>
            <a:spLocks noChangeArrowheads="1" noChangeShapeType="1" noTextEdit="1"/>
          </p:cNvSpPr>
          <p:nvPr/>
        </p:nvSpPr>
        <p:spPr bwMode="auto">
          <a:xfrm>
            <a:off x="5715000" y="5867400"/>
            <a:ext cx="281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SkaterDudes"/>
              </a:rPr>
              <a:t>stop watch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2" grpId="0" animBg="1"/>
      <p:bldP spid="37063" grpId="0" animBg="1"/>
      <p:bldP spid="37064" grpId="0" animBg="1"/>
      <p:bldP spid="37065" grpId="0" animBg="1"/>
      <p:bldP spid="370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193899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Funny Pages" pitchFamily="2" charset="0"/>
              </a:rPr>
              <a:t>After observations have </a:t>
            </a:r>
            <a:r>
              <a:rPr lang="en-US" sz="4000" b="1" dirty="0" smtClean="0">
                <a:solidFill>
                  <a:srgbClr val="FFFF00"/>
                </a:solidFill>
                <a:latin typeface="Funny Pages" pitchFamily="2" charset="0"/>
              </a:rPr>
              <a:t>been </a:t>
            </a:r>
            <a:r>
              <a:rPr lang="en-US" sz="4000" b="1" dirty="0">
                <a:solidFill>
                  <a:srgbClr val="FFFF00"/>
                </a:solidFill>
                <a:latin typeface="Funny Pages" pitchFamily="2" charset="0"/>
              </a:rPr>
              <a:t>collected.  </a:t>
            </a:r>
            <a:r>
              <a:rPr lang="en-US" sz="4000" b="1" dirty="0" smtClean="0">
                <a:solidFill>
                  <a:srgbClr val="FFFF00"/>
                </a:solidFill>
                <a:latin typeface="Funny Pages" pitchFamily="2" charset="0"/>
              </a:rPr>
              <a:t>What </a:t>
            </a:r>
            <a:r>
              <a:rPr lang="en-US" sz="4000" b="1" dirty="0">
                <a:solidFill>
                  <a:srgbClr val="FFFF00"/>
                </a:solidFill>
                <a:latin typeface="Funny Pages" pitchFamily="2" charset="0"/>
              </a:rPr>
              <a:t>does it mean to </a:t>
            </a:r>
          </a:p>
          <a:p>
            <a:r>
              <a:rPr lang="en-US" sz="4000" b="1" dirty="0">
                <a:solidFill>
                  <a:srgbClr val="FFFF00"/>
                </a:solidFill>
                <a:latin typeface="Funny Pages" pitchFamily="2" charset="0"/>
              </a:rPr>
              <a:t>make an inference?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209800" y="3200400"/>
            <a:ext cx="5827236" cy="132343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Funny Pages" pitchFamily="2" charset="0"/>
              </a:rPr>
              <a:t>make an educated guess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Funny Pages" pitchFamily="2" charset="0"/>
              </a:rPr>
              <a:t>(an hypothesis)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533400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Funny Pages" pitchFamily="2" charset="0"/>
              </a:rPr>
              <a:t>We use the observations made to classify objects.</a:t>
            </a:r>
          </a:p>
          <a:p>
            <a:endParaRPr lang="en-US" sz="3600" b="1" dirty="0">
              <a:solidFill>
                <a:srgbClr val="FFFF00"/>
              </a:solidFill>
              <a:latin typeface="Funny Pages" pitchFamily="2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Funny Pages" pitchFamily="2" charset="0"/>
              </a:rPr>
              <a:t>Give some examples of how you use classification systems.</a:t>
            </a:r>
            <a:endParaRPr lang="en-US" sz="3600" b="1" dirty="0">
              <a:solidFill>
                <a:srgbClr val="FFFF00"/>
              </a:solidFill>
              <a:latin typeface="Funny Pages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06363"/>
            <a:ext cx="75713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Funny Pages" pitchFamily="2" charset="0"/>
              </a:rPr>
              <a:t>Give examples of how scientists </a:t>
            </a:r>
          </a:p>
          <a:p>
            <a:r>
              <a:rPr lang="en-US" sz="3600" b="1" dirty="0">
                <a:solidFill>
                  <a:srgbClr val="FFFF00"/>
                </a:solidFill>
                <a:latin typeface="Funny Pages" pitchFamily="2" charset="0"/>
              </a:rPr>
              <a:t>use classification systems.</a:t>
            </a:r>
          </a:p>
        </p:txBody>
      </p:sp>
      <p:pic>
        <p:nvPicPr>
          <p:cNvPr id="1607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7652"/>
            <a:ext cx="6781800" cy="549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10400" y="1905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Types  of ROCKS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04800" y="106363"/>
            <a:ext cx="75713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Funny Pages" pitchFamily="2" charset="0"/>
              </a:rPr>
              <a:t>Give examples of how scientists </a:t>
            </a:r>
          </a:p>
          <a:p>
            <a:r>
              <a:rPr lang="en-US" sz="3600" b="1" dirty="0">
                <a:solidFill>
                  <a:srgbClr val="FFFF00"/>
                </a:solidFill>
                <a:latin typeface="Funny Pages" pitchFamily="2" charset="0"/>
              </a:rPr>
              <a:t>use classification systems.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8191"/>
            <a:ext cx="7086600" cy="525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9000" y="2133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Types of STARS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838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Complete pages 3 and 4 in Notes Packet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otes and PowerPoints\Unit 1 Maps &amp; Measurements\Intro Packet Pics\Introduction to Earth Science REAL_Page_0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 flipV="1">
            <a:off x="609600" y="1447800"/>
            <a:ext cx="1676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1676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Population vs. Pollution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533401" y="0"/>
            <a:ext cx="5333999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Graphical Relationships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209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Hours you study vs. Grades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581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decreases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62000" y="4648200"/>
            <a:ext cx="1447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4724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Distance vs. Magnetic Attraction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5334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Elevation vs. Temperature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2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399</Words>
  <Application>Microsoft Office PowerPoint</Application>
  <PresentationFormat>On-screen Show (4:3)</PresentationFormat>
  <Paragraphs>120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Valued Acer Customer</cp:lastModifiedBy>
  <cp:revision>59</cp:revision>
  <dcterms:created xsi:type="dcterms:W3CDTF">2009-08-26T15:32:01Z</dcterms:created>
  <dcterms:modified xsi:type="dcterms:W3CDTF">2011-09-05T17:30:33Z</dcterms:modified>
</cp:coreProperties>
</file>