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312" r:id="rId8"/>
    <p:sldId id="274" r:id="rId9"/>
    <p:sldId id="313" r:id="rId10"/>
    <p:sldId id="314" r:id="rId11"/>
    <p:sldId id="315" r:id="rId12"/>
    <p:sldId id="316" r:id="rId13"/>
    <p:sldId id="327" r:id="rId14"/>
    <p:sldId id="329" r:id="rId15"/>
    <p:sldId id="264" r:id="rId16"/>
    <p:sldId id="265" r:id="rId17"/>
    <p:sldId id="317" r:id="rId18"/>
    <p:sldId id="266" r:id="rId19"/>
    <p:sldId id="263" r:id="rId20"/>
    <p:sldId id="328" r:id="rId21"/>
    <p:sldId id="271" r:id="rId22"/>
    <p:sldId id="269" r:id="rId23"/>
    <p:sldId id="318" r:id="rId24"/>
    <p:sldId id="319" r:id="rId25"/>
    <p:sldId id="320" r:id="rId26"/>
    <p:sldId id="270" r:id="rId27"/>
    <p:sldId id="321" r:id="rId28"/>
    <p:sldId id="322" r:id="rId29"/>
    <p:sldId id="311" r:id="rId30"/>
    <p:sldId id="308" r:id="rId31"/>
    <p:sldId id="295" r:id="rId32"/>
    <p:sldId id="291" r:id="rId33"/>
    <p:sldId id="297" r:id="rId34"/>
    <p:sldId id="296" r:id="rId35"/>
    <p:sldId id="298" r:id="rId36"/>
    <p:sldId id="300" r:id="rId37"/>
    <p:sldId id="299" r:id="rId38"/>
    <p:sldId id="303" r:id="rId39"/>
    <p:sldId id="302" r:id="rId40"/>
    <p:sldId id="301" r:id="rId41"/>
    <p:sldId id="304" r:id="rId42"/>
    <p:sldId id="293" r:id="rId43"/>
    <p:sldId id="305" r:id="rId44"/>
    <p:sldId id="307" r:id="rId45"/>
    <p:sldId id="323" r:id="rId46"/>
    <p:sldId id="310" r:id="rId47"/>
    <p:sldId id="324" r:id="rId48"/>
    <p:sldId id="294" r:id="rId49"/>
    <p:sldId id="272" r:id="rId50"/>
    <p:sldId id="276" r:id="rId51"/>
    <p:sldId id="325" r:id="rId52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995AE914-72F1-4E72-8FDC-FA0657CC608B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6522C1A4-CFE2-4E1C-8AFD-78F49BA28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C7C14-86E5-49F0-B043-1459B294F564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5D0F0-346D-411E-B832-33960057DBE9}" type="slidenum">
              <a:rPr lang="en-US"/>
              <a:pPr/>
              <a:t>26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C1A4-CFE2-4E1C-8AFD-78F49BA288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B502A0-3167-4014-92D8-27A48D52F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5FCB-F383-4943-A402-6C572B2B17CD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809E-31F1-4CAF-B11B-DD8C36227C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asset/ess05_int_irgaller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DryIceSublimation.JP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un-soho011905-1919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838200"/>
            <a:ext cx="6019800" cy="6019800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Energy in Earth Processes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:\Notes and PowerPoints\Unit 6 Energy\Energy and Water Cycle Pics\Energy and Water Cycle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876800" cy="2984500"/>
          </a:xfrm>
          <a:prstGeom prst="rect">
            <a:avLst/>
          </a:prstGeom>
          <a:noFill/>
        </p:spPr>
      </p:pic>
      <p:pic>
        <p:nvPicPr>
          <p:cNvPr id="79875" name="Picture 3" descr="H:\Notes and PowerPoints\Unit 6 Energy\Energy and Water Cycle Pics\Energy and Water Cycle_Page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990600"/>
            <a:ext cx="3657600" cy="4457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487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Conduction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562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Convection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What type of Energy Transfer is going on???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:\Notes and PowerPoints\Unit 6 Energy\Energy and Water Cycle Pics\Energy and Water Cycle_Page_06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Electromagnetic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Energy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Energy that is radiated in the form of a transverse wave.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860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-This is how we get energy from the sun.</a:t>
            </a:r>
            <a:endParaRPr lang="en-US" sz="3200" dirty="0"/>
          </a:p>
        </p:txBody>
      </p:sp>
      <p:pic>
        <p:nvPicPr>
          <p:cNvPr id="9" name="Picture 2" descr="http://www.diracdelta.co.uk/science/source/t/r/transverse%20wave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447800"/>
            <a:ext cx="3276600" cy="19362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2672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Difference between forms of electromagnetic energy is due to size of wavelength.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943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Shorter wavelength= more powerful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asa Images\Tasa Vol. 4\with type\1024x768\TGA31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hlinkClick r:id="rId3"/>
              </a:rPr>
              <a:t>http://www.teachersdomain.org/asset/ess05_int_irgallery/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And video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371600"/>
            <a:ext cx="9372600" cy="6113463"/>
          </a:xfrm>
          <a:noFill/>
          <a:ln/>
        </p:spPr>
      </p:pic>
      <p:pic>
        <p:nvPicPr>
          <p:cNvPr id="57345" name="Picture 1" descr="H:\Notes and PowerPoints\Unit 6 Energy\Energy and Water Cycle Pics\Energy and Water Cycle_Page_06 - Copy (2)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121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Range of radiation identified by wavelength.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762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14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77338" cy="6800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81000"/>
            <a:ext cx="9372600" cy="6781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When ELECTROMAGNETIC ENERGY (RADIATION) REACHES EARTH it is …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Reflected – bounced back at the same angle they arrived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Scattered – reflected in various directions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Refracted – bent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Transmitted – pass through the material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Absorbed (taken in as  heat energy)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Tasa Images\Tasa Vol. 4\with type\1024x768\TGA312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Energy?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Energy: The ability to do work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590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Everything that is done in the universe – involves the use or transfer of energy.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technabob.com/blog/wp-content/uploads/2007/12/super_mario_energy_dr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730237"/>
            <a:ext cx="3276601" cy="412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Tasa Images\Tasa Vol. 4\with type\1024x768\TGA31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</a:rPr>
              <a:t>Surface Properties and Absorption/Reflection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On a hot summer day, what color clothes do you wear?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9160" name="Picture 8" descr="http://images.cafepress.com/jitcrunch.aspx?bG9hZD1ibGFuayxibGFuazoyX0YuanBnfGxvYWQ9TDAsaHR0cDovL2ltYWdlczkuY2FmZXByZXNzLmNvbS9pbWFnZS8xNTM4OTAyOV80MDB4NDAwLmpwZ3x8c2NhbGU9TDAsMTY2LDEwMixXaGl0ZXxjb21wb3NlPWJsYW5rLEwwLEFkZCwxNTcsMTI1fGNwPXJlc3VsdCxibGFua3xzY2FsZT1yZXN1bHQsMCw0ODAsV2hpdGV8Y29tcHJlc3Npb249OTV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572000" cy="4572000"/>
          </a:xfrm>
          <a:prstGeom prst="rect">
            <a:avLst/>
          </a:prstGeom>
          <a:noFill/>
        </p:spPr>
      </p:pic>
      <p:pic>
        <p:nvPicPr>
          <p:cNvPr id="49162" name="Picture 10" descr="http://images.cafepress.com/jitcrunch.aspx?bG9hZD1ibGFuayxibGFuazoxNTJfRl9jMjguanBnfGxvYWQ9TDAsaHR0cDovL2ltYWdlczcuY2FmZXByZXNzLmNvbS9pbWFnZS8yNDA1NzI5N180MDB4NDAwLnBuZ3x8c2NhbGU9TDAsMTUwLDEyMSxUcmFuc3BhcmVudHxsb2FkPXRtLUwwLGJsYW5rOjE1Ml9GX2MyOF90bWFzay5qcGd8Y29tcG9zZT1MMCx0bS1MMCxUZXh0dXJlTWFzaywtMTYwLC0xMDJ8Y29tcG9zZT1ibGFuayxMMCxBbHBoYUJsZW5kLDE2MCwxMDJ8Y3A9cmVzdWx0LGJsYW5rfHNjYWxlPXJlc3VsdCwwLDQ4MCxXaGl0ZXxjb21wcmVzc2lvbj05NXw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8392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The Best Absorbers are</a:t>
            </a:r>
            <a:endParaRPr lang="en-US" sz="3600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19400" y="2133600"/>
            <a:ext cx="3757612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dark &amp; rough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0" y="3352800"/>
            <a:ext cx="91440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The  Best Reflectors are</a:t>
            </a:r>
            <a:endParaRPr lang="en-US" sz="3600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438400" y="5334000"/>
            <a:ext cx="4581191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light colored &amp; smooth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H:\Notes and PowerPoints\Unit 6 Energy\Energy and Water Cycle Pics\Energy and Water Cycle_Page_08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6482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Absorb Radiation from the sun.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6482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Reflect Radiation from the sun.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:\Notes and PowerPoints\Unit 6 Energy\Energy and Water Cycle Pics\Energy and Water Cycle_Page_08 - Copy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962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Absorb Radiation from the sun.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8862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Reflect Radiation from the sun.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:\Notes and PowerPoints\Unit 6 Energy\Energy and Water Cycle Pics\Energy and Water Cycle_Page_08 - Copy (3)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What is a better absorber of radiation???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828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</a:rPr>
              <a:t>Land is a better absorber and radiator of radiation from the sun.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1242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</a:rPr>
              <a:t> Most of the time land is darker and rougher then water.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267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Ex: Dark forest canopy, blacktop.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H:\Notes and PowerPoints\Unit 6 Energy\Energy and Water Cycle Pics\Energy and Water Cycle_Page_09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Dark and Rough </a:t>
            </a:r>
            <a:r>
              <a:rPr lang="en-US" sz="3200" b="1" dirty="0" smtClean="0">
                <a:solidFill>
                  <a:srgbClr val="FF0000"/>
                </a:solidFill>
              </a:rPr>
              <a:t>are good absorbers of energy and also </a:t>
            </a:r>
            <a:r>
              <a:rPr lang="en-US" sz="3200" b="1" u="sng" dirty="0" smtClean="0">
                <a:solidFill>
                  <a:srgbClr val="FF0000"/>
                </a:solidFill>
              </a:rPr>
              <a:t>good radiators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:\Notes and PowerPoints\Unit 6 Energy\Energy and Water Cycle Pics\Energy and Water Cycle_Page_10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2286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resistance of a material to heating up or cooling off.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Water has a high specific heat.  It heats up ____________ and cools off _____________.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953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SLOWLY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953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SLOWLY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2004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:\Notes and PowerPoints\Unit 6 Energy\Energy and Water Cycle Pics\Energy and Water Cycle_Page_11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000"/>
            <a:ext cx="9144000" cy="59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Craig\Desktop\scan000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43125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Heating of Water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Label the following terms in their correct places: condensation, vaporization, solidification, melting.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Types of Energy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6477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1) Potential Energy: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352800" y="2438400"/>
            <a:ext cx="396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stored energy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3810000"/>
            <a:ext cx="8305800" cy="28384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>EXAMPLES</a:t>
            </a:r>
          </a:p>
          <a:p>
            <a:pPr algn="ctr"/>
            <a:endParaRPr lang="en-US" sz="3600" b="1" u="sng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charset="0"/>
              </a:rPr>
              <a:t>AT THE TOP OF A SKI SLOPE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charset="0"/>
              </a:rPr>
              <a:t>WATER BEHIND A DAM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Craig\Desktop\scan000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43125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33800" y="2438400"/>
            <a:ext cx="1371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971800"/>
            <a:ext cx="16764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303628">
            <a:off x="8114403" y="2179760"/>
            <a:ext cx="381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3733800"/>
            <a:ext cx="8382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3429000"/>
            <a:ext cx="762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8693846">
            <a:off x="2603081" y="3226171"/>
            <a:ext cx="927901" cy="224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7720161">
            <a:off x="1256918" y="3646772"/>
            <a:ext cx="649708" cy="293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Heat Energy and Changes of State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1) </a:t>
            </a:r>
            <a:r>
              <a:rPr lang="en-US" sz="3200" u="sng" dirty="0" smtClean="0">
                <a:solidFill>
                  <a:schemeClr val="bg1"/>
                </a:solidFill>
              </a:rPr>
              <a:t>Melting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362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changing of a solid to a liquid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thegreenhead.com/imgs/melting-snowma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815"/>
            <a:ext cx="5562600" cy="6814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Science - Properties of Water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3830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4419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Reference Table page 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cryostore.org/images/Adelie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997"/>
            <a:ext cx="8077200" cy="6831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smtClean="0">
                <a:solidFill>
                  <a:srgbClr val="FFFF00"/>
                </a:solidFill>
              </a:rPr>
              <a:t>ICE</a:t>
            </a:r>
            <a:endParaRPr lang="en-US" sz="72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</a:rPr>
              <a:t>Heat Energy and Changes of State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2) </a:t>
            </a:r>
            <a:r>
              <a:rPr lang="en-US" sz="3200" u="sng" dirty="0" smtClean="0">
                <a:solidFill>
                  <a:schemeClr val="bg1"/>
                </a:solidFill>
              </a:rPr>
              <a:t>Solidification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52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(Freezing)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14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changing of a liquid to a solid.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Science - Properties of Water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3830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4419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Reference Table page 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gregjensen.net/images/f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7"/>
            <a:ext cx="9144000" cy="68548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smtClean="0">
                <a:solidFill>
                  <a:srgbClr val="FFFF00"/>
                </a:solidFill>
              </a:rPr>
              <a:t>FOG, STEAM</a:t>
            </a:r>
            <a:endParaRPr lang="en-US" sz="72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</a:rPr>
              <a:t>Heat Energy and Changes of State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3) Evaporation, or Vaporization: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changing of a liquid to a gas, or water vapor.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Science - Properties of Water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3830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4419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Reference Table page 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laura.moncur.org/photos/P1010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reenmuseum.org/c/aen/Images/Ecology/Lankford/boulder-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-1742481"/>
            <a:ext cx="5791200" cy="860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</a:rPr>
              <a:t>Heat Energy and Changes of State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4) Condensation: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438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changing of a gas, or vapor to a liquid.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rth Science - Properties of Water 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3830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4419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Reference Table page 1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physicalgeography.net/fundamentals/images/lat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</a:rPr>
              <a:t>Heat Energy and Changes of State</a:t>
            </a:r>
            <a:endParaRPr lang="en-US" sz="3600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Sublimation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- The changing of a gas directly to a solid, or from a solid directly to a gas.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03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- Without going through a liquid state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:DryIceSublim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Properties of Water ESRT pg 1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8066" name="Picture 2" descr="H:\Notes and PowerPoints\Unit 6 Energy\Energy and Water Cycle Pics\Energy and Water Cycle_Page_14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Tasa Images\Tasa Vol. 4\with type\1024x768\TGA320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Changes in state of water.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:\Notes and PowerPoints\Unit 6 Energy\Energy and Water Cycle Pics\Energy and Water Cycle_Page_1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113"/>
            <a:ext cx="9144000" cy="6493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aig\Desktop\scan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62594" cy="335584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3276600"/>
            <a:ext cx="914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1981200"/>
            <a:ext cx="12192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2362200"/>
            <a:ext cx="10668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3276600"/>
            <a:ext cx="1066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590800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4200" y="2438400"/>
            <a:ext cx="457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1800" y="3429000"/>
            <a:ext cx="762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1447800"/>
            <a:ext cx="8382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4343400"/>
            <a:ext cx="9144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Transfer of Energy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Dynamic Equilibrium: At dynamic equilibrium a region loses and gains equal amounts of energy.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5052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Example : Temp. remains constant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33400" y="1295400"/>
            <a:ext cx="6400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2)Kinetic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Energy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Types of Energy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905000" y="2362200"/>
            <a:ext cx="3810000" cy="1514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energy in motion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3470275"/>
            <a:ext cx="8305800" cy="33877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>EXAMPLES</a:t>
            </a:r>
          </a:p>
          <a:p>
            <a:pPr algn="ctr"/>
            <a:endParaRPr lang="en-US" sz="3600" b="1" u="sng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charset="0"/>
              </a:rPr>
              <a:t>SKIING DOWNHILL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charset="0"/>
              </a:rPr>
              <a:t>THROWING A BOWLING BALL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Arial" charset="0"/>
              </a:rPr>
              <a:t>WATER FLOWING IN A RIVER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7 -0.27683 C -0.31007 0.13367 -0.2783 0.54417 -0.24497 0.62928 C -0.21198 0.71462 -0.18698 0.23797 -0.14341 0.23427 C -0.09948 0.23057 -0.02136 0.65749 0.01823 0.60777 C 0.05746 0.55782 0.08142 0.04718 0.09409 -0.06499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    RADIATION BALANCE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               </a:t>
            </a:r>
            <a:r>
              <a:rPr lang="en-US" dirty="0">
                <a:solidFill>
                  <a:srgbClr val="FF0000"/>
                </a:solidFill>
              </a:rPr>
              <a:t>DYNAMIC EQUILIBRIUM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       </a:t>
            </a:r>
            <a:r>
              <a:rPr lang="en-US" dirty="0">
                <a:solidFill>
                  <a:srgbClr val="FFFF00"/>
                </a:solidFill>
              </a:rPr>
              <a:t>INPUT = OUTPUT</a:t>
            </a:r>
          </a:p>
        </p:txBody>
      </p:sp>
      <p:pic>
        <p:nvPicPr>
          <p:cNvPr id="71685" name="Picture 5" descr="earth_rad_equ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6691313" cy="3290888"/>
          </a:xfrm>
          <a:prstGeom prst="rect">
            <a:avLst/>
          </a:prstGeom>
          <a:noFill/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04800" y="58674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     Is global warming changing the balance???????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43000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END</a:t>
            </a:r>
            <a:endParaRPr lang="en-US" sz="8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omputerarts.co.uk/__data/assets/image/339977/varieties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534400" cy="638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6 Energy\Energy and Water Cycle Pics\Energy and Water Cycle_Page_0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990600"/>
            <a:ext cx="2138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Conduction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297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Transfer of energy due to collision of molecules. *Mostly in Solids*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2672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Handle on metal frying pan gets hot.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10" descr="hand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91000"/>
            <a:ext cx="2782253" cy="20052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29000" y="914400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Convection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1600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Transfer of energy caused by differences in density. *In Liquids and Gasses*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41148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Warm, less dense = Rises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49530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Cool, more dense = Sinks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http://www.uoguelph.ca/geology/geol2250/glossary/HTML%20files/conve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191000"/>
            <a:ext cx="2914928" cy="232515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629400" y="990600"/>
            <a:ext cx="1913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Radiation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1600200"/>
            <a:ext cx="312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Transfer of energy by  electromagnetic waves. *In solids, liquids, gasses and empty space*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4267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</a:rPr>
              <a:t>Light energy from the sun.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</a:rPr>
              <a:t> Microwave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8" descr="sunna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114800"/>
            <a:ext cx="2743200" cy="2352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http://www.teachersdomain.org/resources/lsps07/sci/phys/energy/heattransfer/assets/lsps07_int_heattransfer/lsps07_int_heattransfer_swf.html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os.wisc.edu/~aalopez/aos101/wk5/heatr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79"/>
            <a:ext cx="9144000" cy="688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681</Words>
  <Application>Microsoft Office PowerPoint</Application>
  <PresentationFormat>On-screen Show (4:3)</PresentationFormat>
  <Paragraphs>156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Energy in Earth Processes</vt:lpstr>
      <vt:lpstr>What is Energy?</vt:lpstr>
      <vt:lpstr>Types of Energy</vt:lpstr>
      <vt:lpstr>Slide 4</vt:lpstr>
      <vt:lpstr>Types of Energy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Properties of Water ESRT pg 1</vt:lpstr>
      <vt:lpstr>Slide 46</vt:lpstr>
      <vt:lpstr>Slide 47</vt:lpstr>
      <vt:lpstr>Slide 48</vt:lpstr>
      <vt:lpstr>Transfer of Energy</vt:lpstr>
      <vt:lpstr>     RADIATION BALANCE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in Earth Processes</dc:title>
  <dc:creator>Craig Stephens</dc:creator>
  <cp:lastModifiedBy>Valued Acer Customer</cp:lastModifiedBy>
  <cp:revision>204</cp:revision>
  <dcterms:created xsi:type="dcterms:W3CDTF">2008-03-02T03:17:26Z</dcterms:created>
  <dcterms:modified xsi:type="dcterms:W3CDTF">2011-02-27T23:26:37Z</dcterms:modified>
</cp:coreProperties>
</file>