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82" r:id="rId3"/>
    <p:sldId id="283" r:id="rId4"/>
    <p:sldId id="284" r:id="rId5"/>
    <p:sldId id="285" r:id="rId6"/>
    <p:sldId id="286" r:id="rId7"/>
    <p:sldId id="289" r:id="rId8"/>
    <p:sldId id="287" r:id="rId9"/>
    <p:sldId id="290" r:id="rId10"/>
    <p:sldId id="288" r:id="rId11"/>
    <p:sldId id="291" r:id="rId12"/>
    <p:sldId id="292" r:id="rId13"/>
    <p:sldId id="293" r:id="rId14"/>
    <p:sldId id="294" r:id="rId15"/>
    <p:sldId id="295" r:id="rId16"/>
    <p:sldId id="296" r:id="rId17"/>
    <p:sldId id="281" r:id="rId18"/>
    <p:sldId id="258" r:id="rId19"/>
    <p:sldId id="259" r:id="rId20"/>
    <p:sldId id="262" r:id="rId21"/>
    <p:sldId id="260" r:id="rId22"/>
    <p:sldId id="263" r:id="rId23"/>
    <p:sldId id="265" r:id="rId24"/>
    <p:sldId id="264" r:id="rId25"/>
    <p:sldId id="266" r:id="rId26"/>
    <p:sldId id="267" r:id="rId27"/>
    <p:sldId id="268" r:id="rId28"/>
    <p:sldId id="269" r:id="rId29"/>
    <p:sldId id="270" r:id="rId30"/>
    <p:sldId id="274" r:id="rId31"/>
    <p:sldId id="261" r:id="rId32"/>
    <p:sldId id="271" r:id="rId33"/>
    <p:sldId id="272" r:id="rId34"/>
    <p:sldId id="273" r:id="rId35"/>
    <p:sldId id="275" r:id="rId36"/>
    <p:sldId id="277" r:id="rId37"/>
    <p:sldId id="278" r:id="rId38"/>
    <p:sldId id="279" r:id="rId39"/>
    <p:sldId id="280" r:id="rId40"/>
    <p:sldId id="297" r:id="rId41"/>
    <p:sldId id="276" r:id="rId42"/>
    <p:sldId id="298" r:id="rId43"/>
    <p:sldId id="303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11" r:id="rId58"/>
    <p:sldId id="314" r:id="rId59"/>
    <p:sldId id="315" r:id="rId60"/>
    <p:sldId id="316" r:id="rId61"/>
    <p:sldId id="328" r:id="rId62"/>
    <p:sldId id="320" r:id="rId63"/>
    <p:sldId id="321" r:id="rId64"/>
    <p:sldId id="322" r:id="rId65"/>
    <p:sldId id="329" r:id="rId66"/>
    <p:sldId id="323" r:id="rId67"/>
    <p:sldId id="324" r:id="rId68"/>
    <p:sldId id="325" r:id="rId69"/>
    <p:sldId id="326" r:id="rId70"/>
    <p:sldId id="327" r:id="rId71"/>
    <p:sldId id="317" r:id="rId72"/>
    <p:sldId id="318" r:id="rId73"/>
    <p:sldId id="319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2487-36EE-48D4-A118-213E26FE00F4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A54E-D819-46BF-A3AE-21035FE8F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5F559-A571-4CAD-8DA0-F16DDFF6502C}" type="slidenum">
              <a:rPr lang="en-US"/>
              <a:pPr/>
              <a:t>30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A54E-D819-46BF-A3AE-21035FE8FEA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08E05B-6F6E-4D76-9EEC-0D5B6A1D2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A757-7281-4381-8C49-CE4FEEF4520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8E07-2D4C-4F50-9A74-614F01FDA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useum.org.uk/exhibitions/energy/site/EIZInfogr9.as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8 Climate\Crisci Powerpoint Pics\Climate and Seasons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246"/>
            <a:ext cx="9144000" cy="6218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Climate and Seasons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8 Climate\Crisci Powerpoint Pics\Climate and Seasons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" y="0"/>
            <a:ext cx="7972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892" y="0"/>
            <a:ext cx="9078491" cy="6680740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60525" y="4608513"/>
            <a:ext cx="3368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The windward sides of the Adirondacks &amp; Catskills receive a great deal more precipitation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4572000" y="2514600"/>
            <a:ext cx="7620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4572000" y="4495800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239000" y="609600"/>
            <a:ext cx="190500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The leeward sides of the Adirondacks &amp; Catskills receive much less precipitation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6858000" y="1143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6553200" y="2362200"/>
            <a:ext cx="1143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 animBg="1"/>
      <p:bldP spid="22537" grpId="0" animBg="1"/>
      <p:bldP spid="22538" grpId="0" animBg="1"/>
      <p:bldP spid="22539" grpId="0" animBg="1"/>
      <p:bldP spid="22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land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21151"/>
            <a:ext cx="6781800" cy="5936849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462462" cy="609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Elevation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4)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80626"/>
            <a:ext cx="7162800" cy="5877374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895600" y="152400"/>
            <a:ext cx="2862262" cy="609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Elevation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819400" y="5562600"/>
            <a:ext cx="4419600" cy="280987"/>
          </a:xfrm>
          <a:prstGeom prst="rect">
            <a:avLst/>
          </a:prstGeom>
          <a:solidFill>
            <a:srgbClr val="0000FF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81400" y="3200400"/>
            <a:ext cx="5105400" cy="1661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Page 14 of the ESRTs</a:t>
            </a:r>
          </a:p>
          <a:p>
            <a:pPr algn="ctr"/>
            <a:r>
              <a:rPr lang="en-US" sz="2800" b="1" dirty="0" smtClean="0"/>
              <a:t>We </a:t>
            </a:r>
            <a:r>
              <a:rPr lang="en-US" sz="2800" b="1" dirty="0"/>
              <a:t>live in the troposphere.  Temperature decreases </a:t>
            </a:r>
          </a:p>
          <a:p>
            <a:pPr algn="ctr"/>
            <a:r>
              <a:rPr lang="en-US" sz="2800" b="1" dirty="0"/>
              <a:t>with elevation.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4953000" y="47244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38200" y="571500"/>
            <a:ext cx="7467600" cy="6057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Yard Sale" pitchFamily="2" charset="0"/>
              </a:rPr>
              <a:t>How does elevation </a:t>
            </a:r>
          </a:p>
          <a:p>
            <a:pPr algn="ctr"/>
            <a:r>
              <a:rPr lang="en-US" sz="3600" b="1" dirty="0">
                <a:latin typeface="Yard Sale" pitchFamily="2" charset="0"/>
              </a:rPr>
              <a:t>affect climate?</a:t>
            </a:r>
          </a:p>
          <a:p>
            <a:pPr algn="ctr"/>
            <a:endParaRPr lang="en-US" sz="3600" dirty="0">
              <a:latin typeface="Yard Sale" pitchFamily="2" charset="0"/>
            </a:endParaRPr>
          </a:p>
          <a:p>
            <a:pPr algn="ctr"/>
            <a:r>
              <a:rPr lang="en-US" sz="3200" b="1" dirty="0"/>
              <a:t>As elevation _________, the average</a:t>
            </a:r>
          </a:p>
          <a:p>
            <a:pPr algn="ctr"/>
            <a:r>
              <a:rPr lang="en-US" sz="3200" b="1" dirty="0"/>
              <a:t>annual temperature __________.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352800" y="3657600"/>
            <a:ext cx="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3321050" y="58674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92463" y="6019800"/>
            <a:ext cx="275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Elevation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 rot="16200000">
            <a:off x="2017286" y="4438006"/>
            <a:ext cx="1821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Temperature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581400" y="3657600"/>
            <a:ext cx="1981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67113" y="2420938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increases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34000" y="2935288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decreases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44958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Ocean Currents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371600"/>
            <a:ext cx="8763000" cy="5030788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5)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04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ESRT pg 4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304800" y="1295400"/>
            <a:ext cx="8305800" cy="4533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Yard Sale" pitchFamily="2" charset="0"/>
              </a:rPr>
              <a:t>How do ocean currents</a:t>
            </a:r>
          </a:p>
          <a:p>
            <a:pPr algn="ctr"/>
            <a:r>
              <a:rPr lang="en-US" sz="3600" b="1" dirty="0">
                <a:latin typeface="Yard Sale" pitchFamily="2" charset="0"/>
              </a:rPr>
              <a:t>affect climate?</a:t>
            </a:r>
          </a:p>
          <a:p>
            <a:pPr algn="ctr"/>
            <a:endParaRPr lang="en-US" sz="3600" dirty="0">
              <a:latin typeface="Yard Sale" pitchFamily="2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Warm Currents:  warmer climate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Cold Currents:  cooler climate</a:t>
            </a:r>
          </a:p>
          <a:p>
            <a:pPr algn="ctr"/>
            <a:endParaRPr lang="en-US" sz="3200" b="1" dirty="0"/>
          </a:p>
          <a:p>
            <a:pPr algn="ctr"/>
            <a:endParaRPr lang="en-US" sz="36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8 Climate\Climate and Seasons Packet Pics\Climate and Seasons REAL_Page_06 - Cop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054" y="0"/>
            <a:ext cx="671794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Factors that affects the Climate of an Imaginary Continent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/>
              <a:t>According to the graph below, </a:t>
            </a:r>
          </a:p>
          <a:p>
            <a:pPr algn="ctr"/>
            <a:r>
              <a:rPr lang="en-US" sz="3600" b="1" dirty="0"/>
              <a:t>what wavelength </a:t>
            </a:r>
          </a:p>
          <a:p>
            <a:pPr algn="ctr"/>
            <a:r>
              <a:rPr lang="en-US" sz="3600" b="1" dirty="0"/>
              <a:t>of energy does the Earth </a:t>
            </a:r>
          </a:p>
          <a:p>
            <a:pPr algn="ctr"/>
            <a:r>
              <a:rPr lang="en-US" sz="3600" b="1" dirty="0"/>
              <a:t>receive in the greatest intensity?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Sun's Energy &amp; Climate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3467100" y="5486400"/>
            <a:ext cx="2209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visible light</a:t>
            </a:r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6705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Name the primary gas</a:t>
            </a:r>
          </a:p>
          <a:p>
            <a:pPr algn="ctr"/>
            <a:r>
              <a:rPr lang="en-US" sz="3600" b="1"/>
              <a:t>which absorbs ultraviolet (UV)</a:t>
            </a:r>
          </a:p>
          <a:p>
            <a:pPr algn="ctr"/>
            <a:r>
              <a:rPr lang="en-US" sz="3600" b="1"/>
              <a:t>from the sun.</a:t>
            </a:r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r>
              <a:rPr lang="en-US"/>
              <a:t> 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3467100" y="4114800"/>
            <a:ext cx="2209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ozone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96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 Factors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38200" y="1143000"/>
            <a:ext cx="74676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dirty="0"/>
              <a:t>Identify five factors </a:t>
            </a:r>
          </a:p>
          <a:p>
            <a:pPr algn="ctr"/>
            <a:r>
              <a:rPr lang="en-US" sz="5400" b="1" dirty="0"/>
              <a:t>that affect climate </a:t>
            </a:r>
          </a:p>
          <a:p>
            <a:pPr algn="ctr"/>
            <a:r>
              <a:rPr lang="en-US" sz="5400" b="1" dirty="0"/>
              <a:t>and explain </a:t>
            </a:r>
          </a:p>
          <a:p>
            <a:pPr algn="ctr"/>
            <a:r>
              <a:rPr lang="en-US" sz="5400" b="1" dirty="0"/>
              <a:t>how each </a:t>
            </a:r>
          </a:p>
          <a:p>
            <a:pPr algn="ctr"/>
            <a:r>
              <a:rPr lang="en-US" sz="5400" b="1" dirty="0"/>
              <a:t>affects climate.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600" b="1" dirty="0"/>
              <a:t>Why is the ozone</a:t>
            </a:r>
          </a:p>
          <a:p>
            <a:pPr algn="ctr"/>
            <a:r>
              <a:rPr lang="en-US" sz="3600" b="1" dirty="0"/>
              <a:t>layer important?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Sun's Energy &amp; Climate</a:t>
            </a:r>
          </a:p>
        </p:txBody>
      </p:sp>
      <p:pic>
        <p:nvPicPr>
          <p:cNvPr id="30728" name="Picture 8" descr="IMG_31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2386013" cy="1912938"/>
          </a:xfrm>
          <a:prstGeom prst="rect">
            <a:avLst/>
          </a:prstGeom>
          <a:noFill/>
        </p:spPr>
      </p:pic>
      <p:pic>
        <p:nvPicPr>
          <p:cNvPr id="30730" name="Picture 10" descr="melan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1901825" cy="1909763"/>
          </a:xfrm>
          <a:prstGeom prst="rect">
            <a:avLst/>
          </a:prstGeom>
          <a:noFill/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143000" y="4724400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It protects the Earth from UV which damages crops and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causes cancer in humans.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/>
              <a:t>Name the three primary gases</a:t>
            </a:r>
          </a:p>
          <a:p>
            <a:pPr algn="ctr"/>
            <a:r>
              <a:rPr lang="en-US" sz="3600" b="1" dirty="0"/>
              <a:t>which absorb infrared (IR) energy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29702" name="Picture 6" descr="greenhouse-gas-coll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2133600" cy="2038350"/>
          </a:xfrm>
          <a:prstGeom prst="rect">
            <a:avLst/>
          </a:prstGeom>
          <a:noFill/>
        </p:spPr>
      </p:pic>
      <p:pic>
        <p:nvPicPr>
          <p:cNvPr id="29704" name="Picture 8" descr="cows-sit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3429000"/>
            <a:ext cx="1600200" cy="2262188"/>
          </a:xfrm>
          <a:prstGeom prst="rect">
            <a:avLst/>
          </a:prstGeom>
          <a:noFill/>
        </p:spPr>
      </p:pic>
      <p:pic>
        <p:nvPicPr>
          <p:cNvPr id="29706" name="Picture 10" descr="cloud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429000"/>
            <a:ext cx="1714500" cy="2209800"/>
          </a:xfrm>
          <a:prstGeom prst="rect">
            <a:avLst/>
          </a:prstGeom>
          <a:noFill/>
        </p:spPr>
      </p:pic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3810000" y="5791200"/>
            <a:ext cx="152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methane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5562600" y="5791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water vapor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914400" y="1066800"/>
            <a:ext cx="7315200" cy="541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/>
              <a:t>Why is it warmer on a</a:t>
            </a:r>
          </a:p>
          <a:p>
            <a:pPr algn="ctr"/>
            <a:r>
              <a:rPr lang="en-US" sz="4400" b="1"/>
              <a:t>cloudy night than </a:t>
            </a:r>
          </a:p>
          <a:p>
            <a:pPr algn="ctr"/>
            <a:r>
              <a:rPr lang="en-US" sz="4400" b="1"/>
              <a:t>on a clear night?</a:t>
            </a:r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r>
              <a:rPr lang="en-US"/>
              <a:t> 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Sun's Energy &amp; Climate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538288" y="3429000"/>
            <a:ext cx="60658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Clouds (H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O vapor) absorb IR energy radiated by the Earth.  On a clear night, the IR energy escapes back into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Explain the greenhouse effect.  </a:t>
            </a:r>
            <a:r>
              <a:rPr lang="en-US" sz="3200" b="1" dirty="0" smtClean="0">
                <a:solidFill>
                  <a:schemeClr val="bg1"/>
                </a:solidFill>
              </a:rPr>
              <a:t>Include </a:t>
            </a:r>
            <a:r>
              <a:rPr lang="en-US" sz="3200" b="1" dirty="0">
                <a:solidFill>
                  <a:schemeClr val="bg1"/>
                </a:solidFill>
              </a:rPr>
              <a:t>a </a:t>
            </a:r>
            <a:r>
              <a:rPr lang="en-US" sz="3200" b="1" dirty="0" smtClean="0">
                <a:solidFill>
                  <a:schemeClr val="bg1"/>
                </a:solidFill>
              </a:rPr>
              <a:t>diagram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which shows the </a:t>
            </a:r>
            <a:r>
              <a:rPr lang="en-US" sz="3200" b="1" dirty="0" smtClean="0">
                <a:solidFill>
                  <a:schemeClr val="bg1"/>
                </a:solidFill>
              </a:rPr>
              <a:t>change </a:t>
            </a:r>
            <a:r>
              <a:rPr lang="en-US" sz="3200" b="1" dirty="0">
                <a:solidFill>
                  <a:schemeClr val="bg1"/>
                </a:solidFill>
              </a:rPr>
              <a:t>in wavelength.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6019800" cy="517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Explain the greenhouse effect.  </a:t>
            </a:r>
            <a:r>
              <a:rPr lang="en-US" sz="3200" b="1" dirty="0" smtClean="0">
                <a:solidFill>
                  <a:schemeClr val="bg1"/>
                </a:solidFill>
              </a:rPr>
              <a:t>Include </a:t>
            </a:r>
            <a:r>
              <a:rPr lang="en-US" sz="3200" b="1" dirty="0">
                <a:solidFill>
                  <a:schemeClr val="bg1"/>
                </a:solidFill>
              </a:rPr>
              <a:t>a </a:t>
            </a:r>
            <a:r>
              <a:rPr lang="en-US" sz="3200" b="1" dirty="0" smtClean="0">
                <a:solidFill>
                  <a:schemeClr val="bg1"/>
                </a:solidFill>
              </a:rPr>
              <a:t>diagram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which shows the </a:t>
            </a:r>
            <a:r>
              <a:rPr lang="en-US" sz="3200" b="1" dirty="0" smtClean="0">
                <a:solidFill>
                  <a:schemeClr val="bg1"/>
                </a:solidFill>
              </a:rPr>
              <a:t>change </a:t>
            </a:r>
            <a:r>
              <a:rPr lang="en-US" sz="3200" b="1" dirty="0">
                <a:solidFill>
                  <a:schemeClr val="bg1"/>
                </a:solidFill>
              </a:rPr>
              <a:t>in wavelength.</a:t>
            </a:r>
          </a:p>
        </p:txBody>
      </p:sp>
      <p:pic>
        <p:nvPicPr>
          <p:cNvPr id="6169" name="Picture 25" descr="cooltext584868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990600"/>
            <a:ext cx="1219200" cy="268288"/>
          </a:xfrm>
          <a:prstGeom prst="rect">
            <a:avLst/>
          </a:prstGeom>
          <a:noFill/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76729"/>
            <a:ext cx="9144000" cy="488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P34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0912"/>
            <a:ext cx="9144000" cy="4977088"/>
          </a:xfrm>
          <a:prstGeom prst="rect">
            <a:avLst/>
          </a:prstGeom>
          <a:noFill/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143000" y="0"/>
            <a:ext cx="6781800" cy="1524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Just like a greenhouse, the gases in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 the atmosphere ---especially CO</a:t>
            </a:r>
            <a:r>
              <a:rPr lang="en-US" sz="3200" b="1" baseline="-25000" dirty="0">
                <a:solidFill>
                  <a:schemeClr val="bg1"/>
                </a:solidFill>
              </a:rPr>
              <a:t>2 </a:t>
            </a:r>
            <a:r>
              <a:rPr lang="en-US" sz="3200" b="1" dirty="0">
                <a:solidFill>
                  <a:schemeClr val="bg1"/>
                </a:solidFill>
              </a:rPr>
              <a:t>---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absorb re-radiated infrared energy.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ar-Green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-21220"/>
            <a:ext cx="8686800" cy="68792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962775" cy="18907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Climate Change</a:t>
            </a:r>
          </a:p>
        </p:txBody>
      </p:sp>
      <p:pic>
        <p:nvPicPr>
          <p:cNvPr id="3076" name="Picture 4" descr="http://www.keepbanderabeautiful.org/climate-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13120"/>
            <a:ext cx="7086600" cy="46448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01141"/>
            <a:ext cx="8001000" cy="555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4038600" cy="6477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Ice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4038600" cy="6477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Ice Ages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-228600" y="1524000"/>
            <a:ext cx="5410200" cy="449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Ice Ages are cyclic.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last one occurred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~12,000 years ago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exact cause of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triggers an ice age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is not known</a:t>
            </a:r>
          </a:p>
        </p:txBody>
      </p:sp>
      <p:pic>
        <p:nvPicPr>
          <p:cNvPr id="4098" name="Picture 2" descr="http://www.sciencedaily.com/images/2008/02/08021512122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93572"/>
            <a:ext cx="4191000" cy="466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urrent Sea Surface Temperature 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620000" cy="5715000"/>
          </a:xfrm>
          <a:prstGeom prst="rect">
            <a:avLst/>
          </a:prstGeom>
          <a:noFill/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4648200" cy="685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Latitude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1)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Global Warming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580" name="Picture 4" descr="800px-McCarty_Glac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4784"/>
            <a:ext cx="6934200" cy="5793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8px-Muir_Glac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058"/>
            <a:ext cx="5867400" cy="681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Global Warming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57200" y="914400"/>
            <a:ext cx="8153400" cy="274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Average global temperatures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are increasing.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Glaciers are melting.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Ocean levels are rising.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19100" y="3810000"/>
            <a:ext cx="8305800" cy="289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Warming is natural.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Humans are speeding up the process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through increased levels of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carbon dioxide (CO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Fig2-CO2-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"/>
            <a:ext cx="75687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global_war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921"/>
            <a:ext cx="9144000" cy="6594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nrdc_earth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55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l-nino-la-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6681"/>
            <a:ext cx="5867400" cy="67913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vt2004-if13-fi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271588"/>
            <a:ext cx="4314825" cy="4314825"/>
          </a:xfrm>
          <a:prstGeom prst="rect">
            <a:avLst/>
          </a:prstGeom>
          <a:noFill/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711700" y="533400"/>
            <a:ext cx="4343400" cy="579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El Niño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warming of the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Pacific Ocean.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Winters: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West = Stormy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South = Cold, wet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Northeast = warmer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w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2820"/>
            <a:ext cx="5105400" cy="676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33400" y="3962400"/>
            <a:ext cx="80772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La </a:t>
            </a:r>
            <a:r>
              <a:rPr lang="en-US" sz="3600" b="1" u="sng" dirty="0" smtClean="0">
                <a:solidFill>
                  <a:srgbClr val="FF0000"/>
                </a:solidFill>
              </a:rPr>
              <a:t>Niña</a:t>
            </a:r>
          </a:p>
          <a:p>
            <a:pPr algn="ctr"/>
            <a:endParaRPr lang="en-US" sz="3600" b="1" u="sng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 cooling of the Pacific Ocean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Dry in southeast.  Cool, wet in northwest.</a:t>
            </a:r>
          </a:p>
        </p:txBody>
      </p:sp>
      <p:pic>
        <p:nvPicPr>
          <p:cNvPr id="34821" name="Picture 5" descr="la-n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326444" cy="3895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8200" y="533400"/>
            <a:ext cx="74676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dirty="0"/>
          </a:p>
          <a:p>
            <a:pPr algn="ctr"/>
            <a:r>
              <a:rPr lang="en-US" sz="3600" b="1" smtClean="0">
                <a:solidFill>
                  <a:srgbClr val="FF0000"/>
                </a:solidFill>
              </a:rPr>
              <a:t>As latitude ________, the average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</a:rPr>
              <a:t>annual temperature _________.</a:t>
            </a:r>
            <a:endParaRPr lang="en-US" sz="800" b="1" smtClean="0">
              <a:solidFill>
                <a:srgbClr val="FF0000"/>
              </a:solidFill>
            </a:endParaRP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09800" y="2895600"/>
            <a:ext cx="0" cy="220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209800" y="5105400"/>
            <a:ext cx="2286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7400" y="51816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0°           Latitude      90°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 rot="16200000">
            <a:off x="585391" y="3758009"/>
            <a:ext cx="2095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Temperature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438400" y="2971800"/>
            <a:ext cx="1981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334000" y="1752600"/>
            <a:ext cx="230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decreases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29000" y="1219200"/>
            <a:ext cx="214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increases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uy-sports.com/fun_pictures/snowman_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02027"/>
            <a:ext cx="7696200" cy="54756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Seasons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013504">
            <a:off x="149654" y="1127473"/>
            <a:ext cx="280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Summer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564800">
            <a:off x="5729054" y="137193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Winter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664741">
            <a:off x="61616" y="331049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Fall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70406">
            <a:off x="6992137" y="432870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Spring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Reasons for the Seasons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27047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1143000"/>
            <a:ext cx="22860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524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23.5 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Cause different latitudes to have different amounts of day light.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8140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kgarry.files.wordpress.com/2007/08/me-at-p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75" y="1088139"/>
            <a:ext cx="3876625" cy="576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Insolation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Greater angle and duration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insolation</a:t>
            </a:r>
            <a:r>
              <a:rPr lang="en-US" sz="3200" b="1" dirty="0" smtClean="0">
                <a:solidFill>
                  <a:srgbClr val="FF0000"/>
                </a:solidFill>
              </a:rPr>
              <a:t> = warmer temperatures.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images.google.com/url?q=http://www.photoshoptalent.com/images/contests/snow%2520man/fullsize/snow%2520man_47754a1479f04.jpg&amp;usg=AFQjCNEosCWFi6l9nzMKiwsciAIDWEMG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6343"/>
            <a:ext cx="4343400" cy="33516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057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Greatest angle of incidence is 90 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67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Found at the ____________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590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Equator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Tasa Images\Tasa Vol. 4\with type\1024x768\TGA30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For the northern hemisphere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Summer:    Northern Hemisphere is tilted toward to sun = greatest amount of </a:t>
            </a:r>
            <a:r>
              <a:rPr lang="en-US" sz="3200" dirty="0" err="1" smtClean="0">
                <a:solidFill>
                  <a:schemeClr val="bg1"/>
                </a:solidFill>
              </a:rPr>
              <a:t>insolation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Winter:     </a:t>
            </a:r>
            <a:r>
              <a:rPr lang="en-US" sz="3200" dirty="0" err="1" smtClean="0">
                <a:solidFill>
                  <a:schemeClr val="bg1"/>
                </a:solidFill>
              </a:rPr>
              <a:t>Northen</a:t>
            </a:r>
            <a:r>
              <a:rPr lang="en-US" sz="3200" dirty="0" smtClean="0">
                <a:solidFill>
                  <a:schemeClr val="bg1"/>
                </a:solidFill>
              </a:rPr>
              <a:t> Hemisphere tilted away from sun = least amount of </a:t>
            </a:r>
            <a:r>
              <a:rPr lang="en-US" sz="3200" dirty="0" err="1" smtClean="0">
                <a:solidFill>
                  <a:schemeClr val="bg1"/>
                </a:solidFill>
              </a:rPr>
              <a:t>insolation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divulgence.net/AxialTi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057525"/>
            <a:ext cx="476250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raig\Desktop\scan001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46769" cy="6858000"/>
          </a:xfrm>
          <a:prstGeom prst="rect">
            <a:avLst/>
          </a:prstGeom>
          <a:noFill/>
        </p:spPr>
      </p:pic>
      <p:pic>
        <p:nvPicPr>
          <p:cNvPr id="20483" name="Picture 3" descr="C:\Users\Craig\Desktop\scan001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4912" y="1524000"/>
            <a:ext cx="5769088" cy="3564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14359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533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Earths orbit around the sun.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uwm.edu/~kahl/CoVis/Seasons/earth_revo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109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304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Earth’s  direction of tilt changes as Earth revolves around the sun.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If the northern hemisphere is tilted towards the sun = summer time in northern hemisphere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:\Tasa Images\Tasa Vol. 4\with type\1024x768\TGA307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6289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Altitude of the Noon Sun &amp; Path through the Sky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2925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524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When the sun reaches its highest point in the sky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NEVER directly overhead in New York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farm2.static.flickr.com/1298/1322244227_20150eeda6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2672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*Sun is always to the south in the Northern Hemisphere*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2701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Longer when the sun is lower in the sky.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Direction at noon depends on latitude.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5540" name="Picture 4" descr="http://mclc.osu.edu/rc/pubs/lee/shad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07920"/>
            <a:ext cx="5562600" cy="445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599"/>
            <a:ext cx="3922713" cy="5739011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90599"/>
            <a:ext cx="3900488" cy="5693269"/>
          </a:xfrm>
          <a:prstGeom prst="rect">
            <a:avLst/>
          </a:prstGeom>
          <a:noFill/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660400" y="152400"/>
            <a:ext cx="8483600" cy="685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Closeness to Large Bodies of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2)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raig\Desktop\scan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" y="381000"/>
            <a:ext cx="913412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1"/>
            <a:ext cx="9144000" cy="251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066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Any location between 23.5 ° N and 23.5 ° S of the Equator.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6563" name="Picture 3" descr="H:\Notes and PowerPoints\Unit 8 Climate\Crisci Powerpoint Pics\Climate and Seasons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746" y="1622844"/>
            <a:ext cx="6184254" cy="523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:\Notes and PowerPoints\Unit 8 Climate\Climate and Seasons Packet Pics\Climate and Seasons REAL_Page_1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2743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990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last place North or South of the Equator where the sun is directly overhead (23.5 ° N and South of Equator)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7590" name="Picture 6" descr="http://www.blacktieguide.com/Classic_Components/Warm_Weather_Black_Tie/tropics_map_compres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44434"/>
            <a:ext cx="7696200" cy="441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:\Notes and PowerPoints\Unit 8 Climate\Climate and Seasons Packet Pics\Climate and Seasons REAL_Page_1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Also known as sun’s vertical rays.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Occurs when sun is directly overhead (at zenith)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Never occurs in New York State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:\Notes and PowerPoints\Unit 8 Climate\Climate and Seasons Packet Pics\Climate and Seasons REAL_Page_1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638800"/>
            <a:ext cx="2590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2743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Equator (0 °)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133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Tropic of Cancer (23.5 ° N)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581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Tropic of Capricorn             	(23.5 ° 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524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Arctic Circle ( 66.5 ° N)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502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Antarctic Circle 66.5 ° 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North Pole (90 ° N)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943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South Pole (90 ° 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810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Axis of rotation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:\Notes and PowerPoints\Unit 8 Climate\Climate and Seasons Packet Pics\Climate and Seasons REAL_Page_14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:\Notes and PowerPoints\Unit 8 Climate\Climate and Seasons Packet Pics\Climate and Seasons REAL_Page_15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:\Notes and PowerPoints\Unit 8 Climate\Climate and Seasons Packet Pics\Climate and Seasons REAL_Page_16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57" y="0"/>
            <a:ext cx="812548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304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365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6248400" y="152400"/>
            <a:ext cx="762000" cy="4470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1066800"/>
            <a:ext cx="2286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Angle of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Insolation</a:t>
            </a:r>
            <a:r>
              <a:rPr lang="en-US" sz="3200" b="1" u="sng" dirty="0" smtClean="0">
                <a:solidFill>
                  <a:schemeClr val="bg1"/>
                </a:solidFill>
              </a:rPr>
              <a:t>/ Angle of Incidence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74754" name="Picture 2" descr="H:\Notes and PowerPoints\Unit 8 Climate\Climate and Seasons Packet Pics\Climate and Seasons REAL_Page_17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4996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4648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Equator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41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Spring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410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Fall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Angle of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Insolation</a:t>
            </a:r>
            <a:r>
              <a:rPr lang="en-US" sz="3200" b="1" u="sng" dirty="0" smtClean="0">
                <a:solidFill>
                  <a:schemeClr val="bg1"/>
                </a:solidFill>
              </a:rPr>
              <a:t>/ Angle of Incidence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75778" name="Picture 2" descr="H:\Notes and PowerPoints\Unit 8 Climate\Climate and Seasons Packet Pics\Climate and Seasons REAL_Page_17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4572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Tropic of Capricorn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334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Winter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7" name="Group 15"/>
          <p:cNvGraphicFramePr>
            <a:graphicFrameLocks noGrp="1"/>
          </p:cNvGraphicFramePr>
          <p:nvPr/>
        </p:nvGraphicFramePr>
        <p:xfrm>
          <a:off x="-2028825" y="-21031200"/>
          <a:ext cx="8229600" cy="5181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5" name="Picture 23" descr="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"/>
            <a:ext cx="3275013" cy="5298283"/>
          </a:xfrm>
          <a:prstGeom prst="rect">
            <a:avLst/>
          </a:prstGeom>
          <a:noFill/>
        </p:spPr>
      </p:pic>
      <p:graphicFrame>
        <p:nvGraphicFramePr>
          <p:cNvPr id="8225" name="Group 33"/>
          <p:cNvGraphicFramePr>
            <a:graphicFrameLocks noGrp="1"/>
          </p:cNvGraphicFramePr>
          <p:nvPr/>
        </p:nvGraphicFramePr>
        <p:xfrm>
          <a:off x="-2028825" y="-20513675"/>
          <a:ext cx="208280" cy="486003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05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  </a:t>
                      </a:r>
                      <a:r>
                        <a:rPr kumimoji="0" lang="en-US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                                                                                    </a:t>
                      </a:r>
                      <a:r>
                        <a:rPr kumimoji="0" lang="en-US" sz="1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  </a:t>
                      </a:r>
                      <a:r>
                        <a:rPr kumimoji="0" lang="en-US" sz="1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/>
                        </a:rPr>
                        <a:t>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9" name="Picture 17" descr="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3352800" cy="52536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Coastal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86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Inland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Angle of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Insolation</a:t>
            </a:r>
            <a:r>
              <a:rPr lang="en-US" sz="3200" b="1" u="sng" dirty="0" smtClean="0">
                <a:solidFill>
                  <a:schemeClr val="bg1"/>
                </a:solidFill>
              </a:rPr>
              <a:t>/ Angle of Incidence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76802" name="Picture 2" descr="H:\Notes and PowerPoints\Unit 8 Climate\Climate and Seasons Packet Pics\Climate and Seasons REAL_Page_17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874"/>
            <a:ext cx="9144000" cy="4615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4800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Tropic of Cancer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86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Summer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Notes and PowerPoints\Unit 8 Climate\Climate and Seasons Packet Pics\Climate and Seasons REAL_Page_23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152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Number of hours of sunlight.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133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Latitude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133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Time of Year (season)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048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 hours of daylight everyday, no seasons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419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Longer days = warmer temps.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029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Shorter days = cooler temps.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*Tilt and Revolution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Draw the path of the Sun across the sky for each of the dates of the equinoxes and solstices for NY State.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Notes and PowerPoints\Unit 8 Climate\Climate and Seasons Packet Pics\Climate and Seasons REAL_Page_19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7879"/>
            <a:ext cx="9144000" cy="574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8 Climate\Climate and Seasons Packet Pics\Climate and Seasons REAL_Page_2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2971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8 Climate\Climate and Seasons Packet Pics\Climate and Seasons REAL_Page_20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otes and PowerPoints\Unit 8 Climate\Climate and Seasons Packet Pics\Climate and Seasons REAL_Page_21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8 Climate\Climate and Seasons Packet Pics\Climate and Seasons REAL_Page_21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8 Climate\Climate and Seasons Packet Pics\Climate and Seasons REAL_Page_21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Notes and PowerPoints\Unit 8 Climate\Climate and Seasons Packet Pics\Climate and Seasons REAL_Page_2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031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the Northern hemisphere use June as a starting month.  Determine if the noon sun is higher or lower in the sky than the Tropic of Cancer.  Follow the procedure below.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152400"/>
            <a:ext cx="8153400" cy="647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Yard Sale" pitchFamily="2" charset="0"/>
              </a:rPr>
              <a:t>How does closeness to a large</a:t>
            </a:r>
          </a:p>
          <a:p>
            <a:pPr algn="ctr"/>
            <a:r>
              <a:rPr lang="en-US" sz="2800" b="1" dirty="0">
                <a:latin typeface="Yard Sale" pitchFamily="2" charset="0"/>
              </a:rPr>
              <a:t> body of water affect climate?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Water __________ the temperature.</a:t>
            </a:r>
          </a:p>
          <a:p>
            <a:pPr algn="ctr"/>
            <a:r>
              <a:rPr lang="en-US" sz="3200" b="1" dirty="0"/>
              <a:t>_______ summers.  _______ winters.</a:t>
            </a:r>
            <a:endParaRPr lang="en-US" sz="800" b="1" dirty="0"/>
          </a:p>
          <a:p>
            <a:pPr algn="ctr"/>
            <a:endParaRPr lang="en-US" sz="800" b="1" dirty="0"/>
          </a:p>
          <a:p>
            <a:pPr algn="ctr"/>
            <a:endParaRPr lang="en-US" sz="3200" b="1" dirty="0"/>
          </a:p>
          <a:p>
            <a:pPr algn="ctr"/>
            <a:endParaRPr lang="en-US" sz="1000" b="1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83223"/>
            <a:ext cx="4419600" cy="377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800600" y="3429000"/>
            <a:ext cx="36734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City  B is closer to a large body of water. 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 Its temperature line is flatter (</a:t>
            </a:r>
            <a:r>
              <a:rPr lang="en-US" sz="2800" b="1" dirty="0" smtClean="0">
                <a:solidFill>
                  <a:srgbClr val="FF0000"/>
                </a:solidFill>
              </a:rPr>
              <a:t>moderated, smaller temp. range).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90800" y="16002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moderates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9600" y="28194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Cities A &amp; B are located </a:t>
            </a:r>
            <a:r>
              <a:rPr lang="en-US" b="1" dirty="0" smtClean="0"/>
              <a:t>at </a:t>
            </a:r>
            <a:r>
              <a:rPr lang="en-US" b="1" dirty="0"/>
              <a:t>the same latitude.</a:t>
            </a:r>
          </a:p>
          <a:p>
            <a:pPr algn="ctr"/>
            <a:endParaRPr lang="en-US" dirty="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20574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Cooler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648200" y="21336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Warmer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Notes and PowerPoints\Unit 8 Climate\Climate and Seasons Packet Pics\Climate and Seasons REAL_Page_22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98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Angle of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Insolation</a:t>
            </a:r>
            <a:r>
              <a:rPr lang="en-US" sz="3200" b="1" u="sng" dirty="0" smtClean="0">
                <a:solidFill>
                  <a:schemeClr val="bg1"/>
                </a:solidFill>
              </a:rPr>
              <a:t> Depends on 3 things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Notes and PowerPoints\Unit 8 Climate\Climate and Seasons Packet Pics\Climate and Seasons REAL_Page_1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Time of Day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057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Lowest angle of </a:t>
            </a:r>
            <a:r>
              <a:rPr lang="en-US" sz="3200" b="1" dirty="0" err="1" smtClean="0">
                <a:solidFill>
                  <a:srgbClr val="FF0000"/>
                </a:solidFill>
              </a:rPr>
              <a:t>Insolation</a:t>
            </a:r>
            <a:r>
              <a:rPr lang="en-US" sz="3200" b="1" dirty="0" smtClean="0">
                <a:solidFill>
                  <a:srgbClr val="FF0000"/>
                </a:solidFill>
              </a:rPr>
              <a:t> = cooler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743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Highest angle of </a:t>
            </a:r>
            <a:r>
              <a:rPr lang="en-US" sz="3200" b="1" dirty="0" err="1" smtClean="0">
                <a:solidFill>
                  <a:srgbClr val="FF0000"/>
                </a:solidFill>
              </a:rPr>
              <a:t>Insolation</a:t>
            </a:r>
            <a:r>
              <a:rPr lang="en-US" sz="3200" b="1" dirty="0" smtClean="0">
                <a:solidFill>
                  <a:srgbClr val="FF0000"/>
                </a:solidFill>
              </a:rPr>
              <a:t> = warmer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352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Lowest angle of </a:t>
            </a:r>
            <a:r>
              <a:rPr lang="en-US" sz="3200" b="1" dirty="0" err="1" smtClean="0">
                <a:solidFill>
                  <a:srgbClr val="FF0000"/>
                </a:solidFill>
              </a:rPr>
              <a:t>Insolation</a:t>
            </a:r>
            <a:r>
              <a:rPr lang="en-US" sz="3200" b="1" dirty="0" smtClean="0">
                <a:solidFill>
                  <a:srgbClr val="FF0000"/>
                </a:solidFill>
              </a:rPr>
              <a:t> = cooler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otes and PowerPoints\Unit 8 Climate\Climate and Seasons Packet Pics\Climate and Seasons REAL_Page_1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213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Latitude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334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At the equator there are more direct rays of sunlight = higher angle of incidence.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otes and PowerPoints\Unit 8 Climate\Climate and Seasons Packet Pics\Climate and Seasons REAL_Page_18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01034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Time of Year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533400"/>
            <a:ext cx="39624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6858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Summer time the sun is highest in the sky = greatest angle of </a:t>
            </a:r>
            <a:r>
              <a:rPr lang="en-US" sz="3200" b="1" dirty="0" err="1" smtClean="0">
                <a:solidFill>
                  <a:srgbClr val="FF0000"/>
                </a:solidFill>
              </a:rPr>
              <a:t>insolation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li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7" y="1905000"/>
            <a:ext cx="9110223" cy="4495800"/>
          </a:xfrm>
          <a:prstGeom prst="rect">
            <a:avLst/>
          </a:prstGeom>
          <a:noFill/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6858000" cy="12795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Orographic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3)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28600"/>
            <a:ext cx="8153400" cy="6362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Yard Sale" pitchFamily="2" charset="0"/>
              </a:rPr>
              <a:t>How does the </a:t>
            </a:r>
          </a:p>
          <a:p>
            <a:pPr algn="ctr"/>
            <a:r>
              <a:rPr lang="en-US" sz="3600" b="1" dirty="0" err="1">
                <a:latin typeface="Yard Sale" pitchFamily="2" charset="0"/>
              </a:rPr>
              <a:t>Orographic</a:t>
            </a:r>
            <a:r>
              <a:rPr lang="en-US" sz="3600" b="1" dirty="0">
                <a:latin typeface="Yard Sale" pitchFamily="2" charset="0"/>
              </a:rPr>
              <a:t> Effect </a:t>
            </a:r>
          </a:p>
          <a:p>
            <a:pPr algn="ctr"/>
            <a:r>
              <a:rPr lang="en-US" sz="3600" b="1" dirty="0">
                <a:latin typeface="Yard Sale" pitchFamily="2" charset="0"/>
              </a:rPr>
              <a:t>affect climate?</a:t>
            </a:r>
          </a:p>
          <a:p>
            <a:pPr algn="ctr"/>
            <a:endParaRPr lang="en-US" sz="1200" dirty="0">
              <a:latin typeface="Yard Sale" pitchFamily="2" charset="0"/>
            </a:endParaRP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Windward Side:  ___________</a:t>
            </a:r>
          </a:p>
          <a:p>
            <a:pPr algn="ctr"/>
            <a:r>
              <a:rPr lang="en-US" sz="3200" b="1" dirty="0"/>
              <a:t>Leeward Side: _____________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75" y="3962400"/>
            <a:ext cx="4743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953000" y="25146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cool, moist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00600" y="3048000"/>
            <a:ext cx="245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warm, dry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1080</Words>
  <Application>Microsoft Office PowerPoint</Application>
  <PresentationFormat>On-screen Show (4:3)</PresentationFormat>
  <Paragraphs>326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Slide 1</vt:lpstr>
      <vt:lpstr>Climate Factors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Global Warming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Seasons</vt:lpstr>
      <vt:lpstr>Reasons for the Seasons</vt:lpstr>
      <vt:lpstr>Slide 42</vt:lpstr>
      <vt:lpstr>Slide 43</vt:lpstr>
      <vt:lpstr>Slide 44</vt:lpstr>
      <vt:lpstr>Slide 45</vt:lpstr>
      <vt:lpstr>Slide 46</vt:lpstr>
      <vt:lpstr>Slide 47</vt:lpstr>
      <vt:lpstr>Altitude of the Noon Sun &amp; Path through the Sky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Angle of Insolation/ Angle of Incidence</vt:lpstr>
      <vt:lpstr>Angle of Insolation/ Angle of Incidence</vt:lpstr>
      <vt:lpstr>Angle of Insolation/ Angle of Incidence</vt:lpstr>
      <vt:lpstr>Slide 61</vt:lpstr>
      <vt:lpstr>Draw the path of the Sun across the sky for each of the dates of the equinoxes and solstices for NY State.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Angle of Insolation Depends on 3 things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Stephens</dc:creator>
  <cp:lastModifiedBy>Valued Acer Customer</cp:lastModifiedBy>
  <cp:revision>102</cp:revision>
  <dcterms:created xsi:type="dcterms:W3CDTF">2009-03-31T21:38:51Z</dcterms:created>
  <dcterms:modified xsi:type="dcterms:W3CDTF">2014-04-09T15:58:13Z</dcterms:modified>
</cp:coreProperties>
</file>