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6"/>
  </p:notesMasterIdLst>
  <p:sldIdLst>
    <p:sldId id="256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88" r:id="rId15"/>
    <p:sldId id="305" r:id="rId16"/>
    <p:sldId id="306" r:id="rId17"/>
    <p:sldId id="257" r:id="rId18"/>
    <p:sldId id="259" r:id="rId19"/>
    <p:sldId id="260" r:id="rId20"/>
    <p:sldId id="261" r:id="rId21"/>
    <p:sldId id="262" r:id="rId22"/>
    <p:sldId id="263" r:id="rId23"/>
    <p:sldId id="274" r:id="rId24"/>
    <p:sldId id="276" r:id="rId25"/>
    <p:sldId id="277" r:id="rId26"/>
    <p:sldId id="278" r:id="rId27"/>
    <p:sldId id="367" r:id="rId28"/>
    <p:sldId id="366" r:id="rId29"/>
    <p:sldId id="275" r:id="rId30"/>
    <p:sldId id="307" r:id="rId31"/>
    <p:sldId id="308" r:id="rId32"/>
    <p:sldId id="309" r:id="rId33"/>
    <p:sldId id="310" r:id="rId34"/>
    <p:sldId id="311" r:id="rId35"/>
    <p:sldId id="27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81" r:id="rId45"/>
    <p:sldId id="280" r:id="rId46"/>
    <p:sldId id="285" r:id="rId47"/>
    <p:sldId id="299" r:id="rId48"/>
    <p:sldId id="302" r:id="rId49"/>
    <p:sldId id="303" r:id="rId50"/>
    <p:sldId id="304" r:id="rId51"/>
    <p:sldId id="289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2" r:id="rId62"/>
    <p:sldId id="321" r:id="rId63"/>
    <p:sldId id="323" r:id="rId64"/>
    <p:sldId id="327" r:id="rId65"/>
    <p:sldId id="324" r:id="rId66"/>
    <p:sldId id="325" r:id="rId67"/>
    <p:sldId id="326" r:id="rId68"/>
    <p:sldId id="328" r:id="rId69"/>
    <p:sldId id="329" r:id="rId70"/>
    <p:sldId id="330" r:id="rId71"/>
    <p:sldId id="331" r:id="rId72"/>
    <p:sldId id="333" r:id="rId73"/>
    <p:sldId id="332" r:id="rId74"/>
    <p:sldId id="335" r:id="rId75"/>
    <p:sldId id="334" r:id="rId76"/>
    <p:sldId id="336" r:id="rId77"/>
    <p:sldId id="342" r:id="rId78"/>
    <p:sldId id="343" r:id="rId79"/>
    <p:sldId id="348" r:id="rId80"/>
    <p:sldId id="337" r:id="rId81"/>
    <p:sldId id="338" r:id="rId82"/>
    <p:sldId id="339" r:id="rId83"/>
    <p:sldId id="340" r:id="rId84"/>
    <p:sldId id="349" r:id="rId85"/>
    <p:sldId id="344" r:id="rId86"/>
    <p:sldId id="346" r:id="rId87"/>
    <p:sldId id="345" r:id="rId88"/>
    <p:sldId id="347" r:id="rId89"/>
    <p:sldId id="350" r:id="rId90"/>
    <p:sldId id="351" r:id="rId91"/>
    <p:sldId id="352" r:id="rId92"/>
    <p:sldId id="354" r:id="rId93"/>
    <p:sldId id="353" r:id="rId94"/>
    <p:sldId id="355" r:id="rId95"/>
    <p:sldId id="377" r:id="rId96"/>
    <p:sldId id="358" r:id="rId97"/>
    <p:sldId id="359" r:id="rId98"/>
    <p:sldId id="357" r:id="rId99"/>
    <p:sldId id="360" r:id="rId100"/>
    <p:sldId id="361" r:id="rId101"/>
    <p:sldId id="362" r:id="rId102"/>
    <p:sldId id="356" r:id="rId103"/>
    <p:sldId id="363" r:id="rId104"/>
    <p:sldId id="364" r:id="rId105"/>
    <p:sldId id="368" r:id="rId106"/>
    <p:sldId id="370" r:id="rId107"/>
    <p:sldId id="365" r:id="rId108"/>
    <p:sldId id="369" r:id="rId109"/>
    <p:sldId id="371" r:id="rId110"/>
    <p:sldId id="372" r:id="rId111"/>
    <p:sldId id="374" r:id="rId112"/>
    <p:sldId id="376" r:id="rId113"/>
    <p:sldId id="375" r:id="rId114"/>
    <p:sldId id="373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69060-FF07-4B5D-BAC4-EA3D66764C7B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CBAB2-A873-4FFB-91D3-FA0FF8AA1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08576-D9C0-4795-95E5-2F800759F129}" type="slidenum">
              <a:rPr lang="en-US"/>
              <a:pPr/>
              <a:t>10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E4C9C-49FF-4A8E-ACCD-EF28F719462F}" type="slidenum">
              <a:rPr lang="en-US"/>
              <a:pPr/>
              <a:t>113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08576-D9C0-4795-95E5-2F800759F129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6390C-E869-4CD2-9A0A-13998738C6BC}" type="slidenum">
              <a:rPr lang="en-US"/>
              <a:pPr/>
              <a:t>16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F7168F-53EF-4D4F-9280-9910B0ED2DC2}" type="slidenum">
              <a:rPr lang="en-US"/>
              <a:pPr/>
              <a:t>17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6AC35-5296-4F5B-99BB-5FE6EBD2902D}" type="slidenum">
              <a:rPr lang="en-US"/>
              <a:pPr/>
              <a:t>18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4C648-A24D-46AC-B9F2-9D41115BF3FC}" type="slidenum">
              <a:rPr lang="en-US"/>
              <a:pPr/>
              <a:t>19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718F8-5A15-4B18-836F-40D9B3EDA8D5}" type="slidenum">
              <a:rPr lang="en-US"/>
              <a:pPr/>
              <a:t>20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163AC-C5F7-4459-B422-305358F4F1E6}" type="slidenum">
              <a:rPr lang="en-US"/>
              <a:pPr/>
              <a:t>21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182C9-455A-47C4-9983-FD3FDC32FDF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3B6CF-AA8B-47E0-9906-A83A15608E7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AC79B-A7F5-4CBB-BB69-E5E89BA8C75F}" type="slidenum">
              <a:rPr lang="en-US"/>
              <a:pPr/>
              <a:t>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9DD7D8-8A5B-4B0A-91A0-4A3E88DEC47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3FD82-5333-49EB-BC82-5C8765F0CF0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2CBF9-A7D6-44D8-BDD3-32DE1CDFE6F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FCD6C-8F5A-4650-8A9E-C767044D9C7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285A4-C1C6-44DB-AE0C-065C6C066BC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F810A-B0D4-4D33-AB97-4BBCF92D147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2D5AB-E394-4F9F-B0CE-2263400675D8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E28B-4BC3-42A0-A62F-6CEFA49529B1}" type="slidenum">
              <a:rPr lang="en-US"/>
              <a:pPr/>
              <a:t>48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88B52-A4AC-4D49-B1B8-0B88F4045A84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4F52E-9A0D-41B0-BCBE-2AFFAB73258F}" type="slidenum">
              <a:rPr lang="en-US"/>
              <a:pPr/>
              <a:t>52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9D6C2-4FE9-4ECB-B321-3EBA2E79E2AF}" type="slidenum">
              <a:rPr lang="en-US"/>
              <a:pPr/>
              <a:t>53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EE0F2-E3BC-4EB0-B5A0-843717AE52BD}" type="slidenum">
              <a:rPr lang="en-US"/>
              <a:pPr/>
              <a:t>54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DE03-7FD2-4249-AC19-0619A6DEA5CD}" type="slidenum">
              <a:rPr lang="en-US"/>
              <a:pPr/>
              <a:t>55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723A2-AB4B-4DAD-B96E-37B09B7F47C0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D2D64F-2F5D-4A64-BC4B-C7941B2F9F5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91151-B97A-4224-8A96-EB2E6D9B7485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5354C-B245-43C0-9912-CB84C3C05235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6A0FA-0274-4B9A-99C7-8C35E90C7CA7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BB991-846A-4055-AD5D-C260DFE61633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69DE4-FB32-4406-B853-84F252FDE57B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AC79B-A7F5-4CBB-BB69-E5E89BA8C75F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9F9EE-719E-4E36-AEA5-E749E7655590}" type="slidenum">
              <a:rPr lang="en-US"/>
              <a:pPr/>
              <a:t>70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3C908-A8D2-441D-8A01-CB47B7F2916A}" type="slidenum">
              <a:rPr lang="en-US"/>
              <a:pPr/>
              <a:t>71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F3697-8480-4206-9BB9-D0F1BDA7FFDA}" type="slidenum">
              <a:rPr lang="en-US"/>
              <a:pPr/>
              <a:t>79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F1F6C-9BEF-42D7-98BF-6D2E49022C17}" type="slidenum">
              <a:rPr lang="en-US"/>
              <a:pPr/>
              <a:t>80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496-C023-4381-94EF-57EF43D6136D}" type="slidenum">
              <a:rPr lang="en-US"/>
              <a:pPr/>
              <a:t>81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BA9B7-F929-4E59-AECA-9DD1B7F23668}" type="slidenum">
              <a:rPr lang="en-US"/>
              <a:pPr/>
              <a:t>82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984F2-0712-4B1B-8AB4-062F3C864319}" type="slidenum">
              <a:rPr lang="en-US"/>
              <a:pPr/>
              <a:t>89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82C93-3DD7-4F94-B221-0557CC0E57D8}" type="slidenum">
              <a:rPr lang="en-US" smtClean="0">
                <a:latin typeface="Arial" charset="0"/>
              </a:rPr>
              <a:pPr/>
              <a:t>95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B2E72-C586-495A-B042-AA20D66894C4}" type="slidenum">
              <a:rPr lang="en-US" smtClean="0">
                <a:latin typeface="Arial" charset="0"/>
              </a:rPr>
              <a:pPr/>
              <a:t>96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BAB2-A873-4FFB-91D3-FA0FF8AA1FA9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A083-F744-469F-9507-6343EE245D73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B6-5B6D-4333-BC75-86B974CA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A083-F744-469F-9507-6343EE245D73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B6-5B6D-4333-BC75-86B974CA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A083-F744-469F-9507-6343EE245D73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B6-5B6D-4333-BC75-86B974CA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2543F1-2A53-4B5D-8D66-B7B6CBEBD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4303A3-C00A-4180-9BB7-AE1A17C5077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4F222B8-A8C0-4CF6-8ED1-22399695E9A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F8895DB-DA4E-4B72-BEA0-CCECE3CBD9A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2237267-FF75-43D6-9251-57DFD8136DB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43DE167-55A5-43B3-8D5A-7B86532A738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8F81E28-50B1-4EDE-872B-857C2EEDCD1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17DC4B-6238-48AF-8BAB-EF477ABB25E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A083-F744-469F-9507-6343EE245D73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B6-5B6D-4333-BC75-86B974CA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1E535D-0FEA-4694-8F20-978335F070F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90D5AA6-E7F6-48CC-9535-F463250AFD5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6BBF18B-6F6B-48BC-9403-E147531C85D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EA99C3B-0FF6-4F95-854E-D73B22550BD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A083-F744-469F-9507-6343EE245D73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B6-5B6D-4333-BC75-86B974CA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A083-F744-469F-9507-6343EE245D73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B6-5B6D-4333-BC75-86B974CA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A083-F744-469F-9507-6343EE245D73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B6-5B6D-4333-BC75-86B974CA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A083-F744-469F-9507-6343EE245D73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B6-5B6D-4333-BC75-86B974CA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A083-F744-469F-9507-6343EE245D73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B6-5B6D-4333-BC75-86B974CA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A083-F744-469F-9507-6343EE245D73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B6-5B6D-4333-BC75-86B974CA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A083-F744-469F-9507-6343EE245D73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B6-5B6D-4333-BC75-86B974CA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A083-F744-469F-9507-6343EE245D73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3BAB6-5B6D-4333-BC75-86B974CA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CD1939E-3AB0-41DF-9401-236D5D51F057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dl/free/0072482621/59233/2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4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7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0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2.gi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7.gi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dl/free/0072482621/59233/2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hyperlink" Target="http://instruct1.cit.cornell.edu/courses/astro101/java/parallax/paralla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science.org/big-bang-theory-video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ighered.mcgraw-hill.com/sites/dl/free/0072482621/59233/8_3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slide" Target="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gif"/><Relationship Id="rId4" Type="http://schemas.openxmlformats.org/officeDocument/2006/relationships/hyperlink" Target="http://antwrp.gsfc.nasa.gov/apod/image/9911/lunation_ajc.gi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samples/astronomy/moonphase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ncmaste.ca/homepage/resources/web_resources/CSA_Astro/files/content/multimedia/unit3/tides/tides.swf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antwrp.gsfc.nasa.gov/apod/image/0007/nzeclipse_munford_big.jpg" TargetMode="External"/><Relationship Id="rId7" Type="http://schemas.openxmlformats.org/officeDocument/2006/relationships/slide" Target="slide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antwrp.gsfc.nasa.gov/apod/image/0007/nzeclipse_munford_big.jpg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apod.nasa.gov/apod/image/0311/112003lunareclipse_koehn.gif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2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ighered.mcgraw-hill.com/sites/dl/free/0072482621/59233/8_6.htm" TargetMode="External"/><Relationship Id="rId4" Type="http://schemas.openxmlformats.org/officeDocument/2006/relationships/hyperlink" Target="http://highered.mcgraw-hill.com/sites/dl/free/0072482621/59233/8_3.htm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3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6.jpeg"/><Relationship Id="rId4" Type="http://schemas.openxmlformats.org/officeDocument/2006/relationships/slide" Target="slide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3505200" cy="147002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Astronomy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Topic 3 and 4 in Review Book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Cow over mo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"/>
            <a:ext cx="3441701" cy="2950035"/>
          </a:xfrm>
          <a:prstGeom prst="rect">
            <a:avLst/>
          </a:prstGeom>
          <a:noFill/>
        </p:spPr>
      </p:pic>
      <p:pic>
        <p:nvPicPr>
          <p:cNvPr id="5" name="Picture 5" descr="http://astro.wsu.edu/worthey/astro/html/im-sydney-harris/all-alik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58682"/>
            <a:ext cx="4202674" cy="6199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105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Evidence for Revolution</a:t>
            </a:r>
          </a:p>
        </p:txBody>
      </p:sp>
      <p:sp>
        <p:nvSpPr>
          <p:cNvPr id="13321" name="WordArt 9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1314450" y="2590800"/>
            <a:ext cx="65151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1) Changing 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Constellations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191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http://highered.mcgraw-hill.com/sites/dl/free/0072482621/59233/2.htm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7" name="Picture 2" descr="planet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Notes and PowerPoints\Unit 9 Astronomy\Astronomy Packet Pics\Astronomy REAL_Page_2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228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Luminosity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28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Temperature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Notes and PowerPoints\Unit 9 Astronomy\Astronomy Packet Pics\Astronomy REAL_Page_2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99"/>
            <a:ext cx="9144000" cy="6847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6200" y="5181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Main Sequence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Notes and PowerPoints\Unit 9 Astronomy\Astronomy Packet Pics\Astronomy REAL_Page_2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34200" y="228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762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White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752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Nuclear Fusion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sun-soho011905-1919z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.nationalgeographic.com/staticfiles/NGS/Shared/StaticFiles/Science/Images/Content/solar-system-montage-solar-system-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745"/>
            <a:ext cx="9144000" cy="64202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457200"/>
            <a:ext cx="7772400" cy="1470025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Earth in the Universe</a:t>
            </a:r>
            <a:endParaRPr lang="en-US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osmos4kids.com/extras/dtop_stargal/milkyway_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Galaxy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Notes and PowerPoints\Unit 9 Astronomy\Astronomy Packet Pics\Astronomy REAL_Page_24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9144000" cy="2133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66800" y="6858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collection of billions of stars, planets and various amounts of gas and dust held together by gravity.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otes and PowerPoints\Unit 9 Astronomy\Astronomy Packet Pics\Astronomy REAL_Page_24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152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Milky Way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914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Spiral Galaxy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 one of the Spiral arms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838200"/>
          </a:xfrm>
        </p:spPr>
        <p:txBody>
          <a:bodyPr/>
          <a:lstStyle/>
          <a:p>
            <a:r>
              <a:rPr lang="en-US" sz="3200" u="sng" smtClean="0">
                <a:solidFill>
                  <a:schemeClr val="bg1"/>
                </a:solidFill>
              </a:rPr>
              <a:t>The Universe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www.seopher.com/images/unive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30017"/>
            <a:ext cx="7315200" cy="4627984"/>
          </a:xfrm>
          <a:prstGeom prst="rect">
            <a:avLst/>
          </a:prstGeom>
          <a:noFill/>
        </p:spPr>
      </p:pic>
      <p:pic>
        <p:nvPicPr>
          <p:cNvPr id="3074" name="Picture 2" descr="H:\Notes and PowerPoints\Unit 9 Astronomy\Astronomy Packet Pics\Astronomy REAL_Page_24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9144000" cy="26072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990600"/>
            <a:ext cx="7696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</a:rPr>
              <a:t>Includes everything that exists from the smallest object to the largest galaxies.</a:t>
            </a:r>
            <a:endParaRPr lang="en-US" sz="3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Notes and PowerPoints\Unit 9 Astronomy\Astronomy Packet Pics\Astronomy REAL_Page_24 - Copy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423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5334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About 15 billion yrs ago a massive explosion took place and started the formation of the universe.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windows.ucar.edu/the_universe/images/bigbang2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024776"/>
            <a:ext cx="3733800" cy="48332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495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http://resources.schoolscience.co.uk/PPARC/bang/bang.htm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otes and PowerPoints\Unit 9 Astronomy\Astronomy Packet Pics\Astronomy REAL_Page_24 - Copy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193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19200" y="0"/>
            <a:ext cx="79248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1524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The universe is expanding in every direction.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Doppler Effect  → Red Shift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752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Cosmic background radiation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www.physics.uq.edu.au/brisscience/wp-content/uploads/2008/09/galax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514600"/>
            <a:ext cx="7315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6388" name="Picture 5" descr="01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1"/>
            <a:ext cx="907235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Notes and PowerPoints\Unit 9 Astronomy\Astronomy Packet Pics\Astronomy REAL_Page_25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302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Notes and PowerPoints\Unit 9 Astronomy\Astronomy Packet Pics\Astronomy REAL_Page_25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14635"/>
          </a:xfrm>
          <a:prstGeom prst="rect">
            <a:avLst/>
          </a:prstGeom>
          <a:noFill/>
        </p:spPr>
      </p:pic>
      <p:pic>
        <p:nvPicPr>
          <p:cNvPr id="5" name="Picture 2" descr="http://www.yorku.ca/eye/spectr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200400"/>
            <a:ext cx="7495527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838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- The separation of different colors based on wavelength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362200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- Why we have rainbows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Notes and PowerPoints\Unit 9 Astronomy\Astronomy Packet Pics\Astronomy REAL_Page_25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8382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- Objects moving away cause by explosion of space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1910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- Objects moving towards another object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Shifts in the Electromagnetic Spectrum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466975" y="5029200"/>
            <a:ext cx="42100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Red Shift = away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466975" y="6019800"/>
            <a:ext cx="4210050" cy="6477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Blue Shift = toward</a:t>
            </a: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600200"/>
            <a:ext cx="7542213" cy="3128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105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http://www.wwnorton.com/college/geo/egeo/flash/1_2.swf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10400" y="5257800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http://www.colorado.edu/physics/2000/applets/doppler2.html</a:t>
            </a: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5105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Evidence for Revolution</a:t>
            </a:r>
          </a:p>
        </p:txBody>
      </p:sp>
      <p:sp>
        <p:nvSpPr>
          <p:cNvPr id="13321" name="WordArt 9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600200"/>
            <a:ext cx="65151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1) Changing 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Constellations</a:t>
            </a:r>
          </a:p>
        </p:txBody>
      </p:sp>
      <p:sp>
        <p:nvSpPr>
          <p:cNvPr id="13322" name="WordArt 10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>
            <a:off x="1371600" y="3200400"/>
            <a:ext cx="65151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2) Doppler Shift</a:t>
            </a:r>
            <a:endParaRPr lang="en-US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5" name="Picture 2" descr="Doppler diag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231496"/>
            <a:ext cx="8077200" cy="262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28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Earth’s Motions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pic>
        <p:nvPicPr>
          <p:cNvPr id="2051" name="Picture 3" descr="H:\Notes and PowerPoints\Unit 9 Astronomy\Astronomy Packet Pics\Astronomy REAL_Page_03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15425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1295400"/>
            <a:ext cx="2918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 day (24 hours)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514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 year (365 days)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http://www.tomcool.us/Earth_and_S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1" y="3308045"/>
            <a:ext cx="5638800" cy="3549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H:\Notes and PowerPoints\Unit 9 Astronomy\Astronomy Packet Pics\Astronomy REAL_Page_03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6800" y="1676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Rotation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514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Rotation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276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Revolution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038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Revolution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4800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Rotation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:\Notes and PowerPoints\Unit 9 Astronomy\Astronomy Packet Pics\Astronomy REAL_Page_03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90073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2667000"/>
            <a:ext cx="914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One rotation = 360 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Time for one rotation = 24 hours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819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360 ° / 24 hours =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819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15 ° / hour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spinear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6576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324350" cy="337185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4324350" cy="3454400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61925" y="4038600"/>
            <a:ext cx="8753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How many degrees did the stars move </a:t>
            </a:r>
          </a:p>
          <a:p>
            <a:pPr algn="ctr"/>
            <a:r>
              <a:rPr lang="en-US" sz="3200" smtClean="0">
                <a:solidFill>
                  <a:schemeClr val="bg1"/>
                </a:solidFill>
                <a:latin typeface="Wide Latin" pitchFamily="18" charset="0"/>
              </a:rPr>
              <a:t>from diagram 1 to </a:t>
            </a:r>
          </a:p>
          <a:p>
            <a:pPr algn="ctr"/>
            <a:r>
              <a:rPr lang="en-US" sz="3200" smtClean="0">
                <a:solidFill>
                  <a:schemeClr val="bg1"/>
                </a:solidFill>
                <a:latin typeface="Wide Latin" pitchFamily="18" charset="0"/>
              </a:rPr>
              <a:t>diagram 2?</a:t>
            </a:r>
            <a:endParaRPr lang="en-US" sz="3200" dirty="0">
              <a:solidFill>
                <a:schemeClr val="bg1"/>
              </a:solidFill>
              <a:latin typeface="Wide Latin" pitchFamily="18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90525" y="4800600"/>
            <a:ext cx="8753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Wide Latin" pitchFamily="18" charset="0"/>
              </a:rPr>
              <a:t>30°  (2 hours x 15°)</a:t>
            </a:r>
            <a:endParaRPr lang="en-US" sz="3200" dirty="0">
              <a:solidFill>
                <a:schemeClr val="bg1"/>
              </a:solidFill>
              <a:latin typeface="Wide Lati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324350" cy="337185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4324350" cy="345440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61925" y="4587875"/>
            <a:ext cx="8753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How can you find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Polaris?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4572000"/>
            <a:ext cx="8753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It’s the only one that didn’t move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2209800" y="22860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 animBg="1"/>
      <p:bldP spid="71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324350" cy="337185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4324350" cy="3454400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61925" y="4313238"/>
            <a:ext cx="8753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What hemisphere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must you be in?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Why?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90525" y="4191000"/>
            <a:ext cx="8753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Northern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Because Polaris can only been seen in the North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324350" cy="3371850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4324350" cy="3454400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61925" y="4587875"/>
            <a:ext cx="8753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What direction must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you be looking?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95263" y="4876800"/>
            <a:ext cx="8753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North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Notes and PowerPoints\Unit 9 Astronomy\Astronomy Packet Pics\Astronomy REAL_Page_0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38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Earth’s Motions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324350" cy="3371850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4324350" cy="34544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-1" y="4267200"/>
            <a:ext cx="60960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What direction do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the stars appear to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move?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46482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Counter -Clockwise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324350" cy="337185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4324350" cy="3454400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95263" y="3962400"/>
            <a:ext cx="8753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What causes the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Wide Latin" pitchFamily="18" charset="0"/>
              </a:rPr>
              <a:t>stars appear to move?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5334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EARTH’S ROTATION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H:\Notes and PowerPoints\Unit 9 Astronomy\Astronomy Packet Pics\Astronomy REAL_Page_06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Satellites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066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Any object in space moving in orbit around another object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743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sun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581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earth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105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Because Earth’s orbit is elliptical (oval shaped)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outer_space_exploration_q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4572000" y="228600"/>
            <a:ext cx="4267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The Moon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Picture 15" descr="pia07217-1600-1200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6151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6156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510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6154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513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14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19075"/>
            <a:ext cx="9144000" cy="914400"/>
          </a:xfrm>
          <a:noFill/>
        </p:spPr>
        <p:txBody>
          <a:bodyPr anchor="t"/>
          <a:lstStyle/>
          <a:p>
            <a:pPr eaLnBrk="1" hangingPunct="1">
              <a:tabLst>
                <a:tab pos="2979738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Formation of Earth’s Moon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5875" y="1871663"/>
            <a:ext cx="9178925" cy="4533900"/>
            <a:chOff x="10" y="1179"/>
            <a:chExt cx="5782" cy="2856"/>
          </a:xfrm>
        </p:grpSpPr>
        <p:sp>
          <p:nvSpPr>
            <p:cNvPr id="6149" name="AutoShape 12"/>
            <p:cNvSpPr>
              <a:spLocks noChangeAspect="1" noChangeArrowheads="1"/>
            </p:cNvSpPr>
            <p:nvPr/>
          </p:nvSpPr>
          <p:spPr bwMode="auto">
            <a:xfrm>
              <a:off x="228" y="1179"/>
              <a:ext cx="5304" cy="2856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0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" y="1344"/>
              <a:ext cx="5782" cy="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Have you heard of the face on the Moon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jeffreykishner.com/images/full_moon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5867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240.photobucket.com/albums/ff63/D52_darkrabbit/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5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Notes and PowerPoints\Unit 9 Astronomy\Astronomy Packet Pics\Astronomy REAL_Page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001000" y="1600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Sun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Earth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2133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2971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 month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600" y="41148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3962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27 1/3 days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502920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4953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29 ½ days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otes and PowerPoints\Unit 9 Astronomy\Astronomy Packet Pics\Astronomy REAL_Page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5562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676400"/>
            <a:ext cx="91440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As the moon is taking 27 1/3 days to revolve around Earth, Earth is also revolving around the sun.  It takes an additional 2 days for the Earth, Sun and Moon to align and complete all of its phases. 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pinear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371600"/>
            <a:ext cx="1219200" cy="1219200"/>
          </a:xfrm>
          <a:prstGeom prst="rect">
            <a:avLst/>
          </a:prstGeom>
          <a:noFill/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019300" y="228600"/>
            <a:ext cx="5105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Evidence for Rotation</a:t>
            </a:r>
          </a:p>
        </p:txBody>
      </p:sp>
      <p:sp>
        <p:nvSpPr>
          <p:cNvPr id="12294" name="WordArt 6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>
            <a:off x="1676400" y="3352800"/>
            <a:ext cx="56769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1) Foucault 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Pendulum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qc_lun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419600" y="381000"/>
            <a:ext cx="3933825" cy="285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What causes</a:t>
            </a: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the phases</a:t>
            </a: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of the moon?</a:t>
            </a:r>
          </a:p>
        </p:txBody>
      </p:sp>
      <p:pic>
        <p:nvPicPr>
          <p:cNvPr id="3080" name="Picture 8" descr="Moon &amp; Earth Phase Vie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3340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362200" y="3048000"/>
            <a:ext cx="3933825" cy="285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The moon's</a:t>
            </a: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revolution</a:t>
            </a: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around Earth.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  <p:bldP spid="308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outer_space_exploration_s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1666875" y="533400"/>
            <a:ext cx="581025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How long does</a:t>
            </a:r>
          </a:p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one revolution of</a:t>
            </a:r>
          </a:p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moon take?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486025" y="3048000"/>
            <a:ext cx="4171950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27.3 days</a:t>
            </a:r>
          </a:p>
        </p:txBody>
      </p:sp>
      <p:sp>
        <p:nvSpPr>
          <p:cNvPr id="12293" name="WordArt 8"/>
          <p:cNvSpPr>
            <a:spLocks noChangeArrowheads="1" noChangeShapeType="1" noTextEdit="1"/>
          </p:cNvSpPr>
          <p:nvPr/>
        </p:nvSpPr>
        <p:spPr bwMode="auto">
          <a:xfrm>
            <a:off x="1666875" y="4343400"/>
            <a:ext cx="581025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How long does</a:t>
            </a:r>
          </a:p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one rotation of</a:t>
            </a:r>
          </a:p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moon take?</a:t>
            </a:r>
          </a:p>
        </p:txBody>
      </p:sp>
      <p:sp>
        <p:nvSpPr>
          <p:cNvPr id="12294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315200" y="6096000"/>
            <a:ext cx="1828800" cy="762000"/>
          </a:xfrm>
          <a:prstGeom prst="cloudCallout">
            <a:avLst>
              <a:gd name="adj1" fmla="val -80468"/>
              <a:gd name="adj2" fmla="val 30208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800"/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7419975" y="6292850"/>
            <a:ext cx="148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ESRTs p15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uter_space_exploration_s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5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BackPrevious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33400"/>
            <a:ext cx="7620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2895600" y="5486400"/>
            <a:ext cx="7620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3657600" y="5562600"/>
            <a:ext cx="9144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outer_space_exploration_p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WordArt 2"/>
          <p:cNvSpPr>
            <a:spLocks noChangeArrowheads="1" noChangeShapeType="1" noTextEdit="1"/>
          </p:cNvSpPr>
          <p:nvPr/>
        </p:nvSpPr>
        <p:spPr bwMode="auto">
          <a:xfrm>
            <a:off x="1666875" y="762000"/>
            <a:ext cx="581025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What phenomenon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does this explain?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957263" y="3200400"/>
            <a:ext cx="7229475" cy="2895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We only ever see one </a:t>
            </a:r>
          </a:p>
          <a:p>
            <a:pPr algn="ctr"/>
            <a:r>
              <a:rPr lang="en-US" sz="3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side of the moon.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outer_space_exploration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3" name="Picture 7" descr="See Explanation.  Clicking on the picture will download &#10; the highest resolution version available.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600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WordArt 9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2133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Phases</a:t>
            </a:r>
          </a:p>
          <a:p>
            <a:pPr algn="ctr"/>
            <a:r>
              <a:rPr lang="en-US" sz="36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of the</a:t>
            </a:r>
          </a:p>
          <a:p>
            <a:pPr algn="ctr"/>
            <a:r>
              <a:rPr lang="en-US" sz="36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Moon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hases%20of%20Moon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1"/>
            <a:ext cx="9144000" cy="686002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57400" y="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Important Vocabulary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Moon:</a:t>
            </a:r>
            <a:r>
              <a:rPr lang="en-US" sz="2800" dirty="0">
                <a:solidFill>
                  <a:schemeClr val="bg1"/>
                </a:solidFill>
              </a:rPr>
              <a:t>  Occurs when the moon is between the earth and the sun.  You can not see the moon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* However you can see moon because moons orbit of earth is tilted 5 degrees compared to Earth’s orbit.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zimmer.csufresno.edu/~fringwal/2-70mm-st7-Ha-15x1s-MoonMedComSharpened-2003nov23-0600-35hours-from-New-Miche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866571"/>
            <a:ext cx="4572000" cy="399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57400" y="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Important Vocabulary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9906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Moon:</a:t>
            </a:r>
            <a:r>
              <a:rPr lang="en-US" sz="2800" dirty="0">
                <a:solidFill>
                  <a:schemeClr val="bg1"/>
                </a:solidFill>
              </a:rPr>
              <a:t>  Occurs when all the moons surface facing earth reflects light. You see all of the moon.  </a:t>
            </a:r>
          </a:p>
        </p:txBody>
      </p:sp>
      <p:pic>
        <p:nvPicPr>
          <p:cNvPr id="5122" name="Picture 2" descr="http://jeffreykishner.com/images/full_moon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3600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57400" y="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Important Vocabulary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8600" y="838200"/>
            <a:ext cx="8693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Waning:</a:t>
            </a:r>
            <a:r>
              <a:rPr lang="en-US" sz="2800" dirty="0">
                <a:solidFill>
                  <a:schemeClr val="bg1"/>
                </a:solidFill>
              </a:rPr>
              <a:t>   The decreasing of the visible amount of the moons surface, from full moon to new moon.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Waxing:</a:t>
            </a:r>
            <a:r>
              <a:rPr lang="en-US" sz="2800" dirty="0">
                <a:solidFill>
                  <a:schemeClr val="bg1"/>
                </a:solidFill>
              </a:rPr>
              <a:t>  The increasing of the visible amount of the moons </a:t>
            </a:r>
            <a:r>
              <a:rPr lang="en-US" sz="2800" dirty="0" smtClean="0">
                <a:solidFill>
                  <a:schemeClr val="bg1"/>
                </a:solidFill>
              </a:rPr>
              <a:t>surface</a:t>
            </a:r>
            <a:r>
              <a:rPr lang="en-US" sz="2800" dirty="0">
                <a:solidFill>
                  <a:schemeClr val="bg1"/>
                </a:solidFill>
              </a:rPr>
              <a:t>, from new moon to full moon</a:t>
            </a:r>
          </a:p>
        </p:txBody>
      </p:sp>
      <p:pic>
        <p:nvPicPr>
          <p:cNvPr id="3076" name="Picture 4" descr="http://www.scde.k12.tn.us/chms/jaz/m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895358"/>
            <a:ext cx="2638969" cy="3962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Gibbous:</a:t>
            </a:r>
            <a:r>
              <a:rPr lang="en-US" sz="2800" dirty="0">
                <a:solidFill>
                  <a:schemeClr val="bg1"/>
                </a:solidFill>
              </a:rPr>
              <a:t>  A phase of the moon that is between full and quarter phase, you see more </a:t>
            </a:r>
            <a:r>
              <a:rPr lang="en-US" sz="2800" dirty="0" smtClean="0">
                <a:solidFill>
                  <a:schemeClr val="bg1"/>
                </a:solidFill>
              </a:rPr>
              <a:t>of </a:t>
            </a:r>
            <a:r>
              <a:rPr lang="en-US" sz="2800" dirty="0">
                <a:solidFill>
                  <a:schemeClr val="bg1"/>
                </a:solidFill>
              </a:rPr>
              <a:t>the moon.</a:t>
            </a:r>
          </a:p>
        </p:txBody>
      </p:sp>
      <p:pic>
        <p:nvPicPr>
          <p:cNvPr id="6154" name="Picture 10" descr="moon_4_14_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2057400"/>
            <a:ext cx="4343400" cy="4184650"/>
          </a:xfrm>
          <a:noFill/>
          <a:ln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Important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cience.geneseo.edu/images/open_wkend_horizontal/isc_lobby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" y="457200"/>
            <a:ext cx="914219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resentMoon1_250x3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209800"/>
            <a:ext cx="3646488" cy="4391025"/>
          </a:xfrm>
          <a:noFill/>
          <a:ln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815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Crescent:</a:t>
            </a:r>
            <a:r>
              <a:rPr lang="en-US" sz="2800" dirty="0">
                <a:solidFill>
                  <a:schemeClr val="bg1"/>
                </a:solidFill>
              </a:rPr>
              <a:t>  A phase of the moon that is between a quarter moon and a new moon, you see less </a:t>
            </a:r>
            <a:r>
              <a:rPr lang="en-US" sz="2800" dirty="0" smtClean="0">
                <a:solidFill>
                  <a:schemeClr val="bg1"/>
                </a:solidFill>
              </a:rPr>
              <a:t>of  </a:t>
            </a:r>
            <a:r>
              <a:rPr lang="en-US" sz="2800" dirty="0">
                <a:solidFill>
                  <a:schemeClr val="bg1"/>
                </a:solidFill>
              </a:rPr>
              <a:t>the moon.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133600" y="2286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Important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hlinkClick r:id="rId3"/>
              </a:rPr>
              <a:t>http://www.sumanasinc.com/webcontent/anisamples/astronomy/moonphase.html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asa Images\Tasa Vol. 4\with type\1024x768\TGA389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1.6 Motion of the Moon</a:t>
            </a:r>
          </a:p>
        </p:txBody>
      </p:sp>
      <p:pic>
        <p:nvPicPr>
          <p:cNvPr id="16387" name="Picture 4" descr="01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610475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52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Notes and PowerPoints\Unit 9 Astronomy\Astronomy Packet Pics\Astronomy REAL_Page_07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934200" cy="68580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>
            <a:off x="5639594" y="1980406"/>
            <a:ext cx="106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29200" y="304800"/>
            <a:ext cx="8382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52800" y="152400"/>
            <a:ext cx="98901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1752600" y="381000"/>
            <a:ext cx="839788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991394" y="2056606"/>
            <a:ext cx="106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52600" y="2971800"/>
            <a:ext cx="990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52800" y="3810000"/>
            <a:ext cx="106521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068094" y="2932906"/>
            <a:ext cx="838200" cy="763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6000" y="4419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New Moon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7400" y="5029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Waxing Crescent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0" y="5638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 Quarter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7400" y="6172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Waxing Gibbous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5000" y="4419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Full Moon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5029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Waning Gibbous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2600" y="5715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Third Quarter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6400" y="617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Waning Crescent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6124575" cy="266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The phases of the</a:t>
            </a:r>
          </a:p>
          <a:p>
            <a:pPr algn="ctr"/>
            <a:r>
              <a:rPr lang="en-US" sz="44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moon are what type</a:t>
            </a:r>
          </a:p>
          <a:p>
            <a:pPr algn="ctr"/>
            <a:r>
              <a:rPr lang="en-US" sz="44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of event?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3271838" y="4038600"/>
            <a:ext cx="2600325" cy="2097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Cyclic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erc.carleton.edu/images/NAGTWorkshops/visualize04/tida_NOA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6213"/>
            <a:ext cx="8686800" cy="65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2800" y="381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</a:rPr>
              <a:t>Tides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y_of_Fundy_High_T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8686"/>
            <a:ext cx="4191000" cy="6288813"/>
          </a:xfrm>
          <a:prstGeom prst="rect">
            <a:avLst/>
          </a:prstGeom>
          <a:noFill/>
        </p:spPr>
      </p:pic>
      <p:pic>
        <p:nvPicPr>
          <p:cNvPr id="4" name="Picture 4" descr="300px-Bay_of_Fundy_Low_T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2587"/>
            <a:ext cx="4314825" cy="647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ayfundyhight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0413" cy="3429000"/>
          </a:xfrm>
          <a:prstGeom prst="rect">
            <a:avLst/>
          </a:prstGeom>
          <a:noFill/>
        </p:spPr>
      </p:pic>
      <p:pic>
        <p:nvPicPr>
          <p:cNvPr id="17413" name="Picture 5" descr="bayfundylowt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0413" cy="3429000"/>
          </a:xfrm>
          <a:prstGeom prst="rect">
            <a:avLst/>
          </a:prstGeom>
          <a:noFill/>
        </p:spPr>
      </p:pic>
      <p:pic>
        <p:nvPicPr>
          <p:cNvPr id="17414" name="Picture 6" descr="bayoffundyhight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427413"/>
          </a:xfrm>
          <a:prstGeom prst="rect">
            <a:avLst/>
          </a:prstGeom>
          <a:noFill/>
        </p:spPr>
      </p:pic>
      <p:pic>
        <p:nvPicPr>
          <p:cNvPr id="17415" name="Picture 7" descr="bayoffundylowt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7413"/>
            <a:ext cx="4572000" cy="343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2" descr="Alma Wharf at high and low t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543800" cy="683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msimg.democratandchronicle.com/apps/pbcsi.dll/bilde?Site=A2&amp;Date=20080306&amp;Category=NEWS01&amp;ArtNo=803060373&amp;Ref=AR&amp;Profile=1003&amp;MaxW=550&amp;MaxH=650&amp;titl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1035"/>
            <a:ext cx="9144000" cy="6051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otes and PowerPoints\Unit 9 Astronomy\Astronomy Packet Pics\Astronomy REAL_Page_09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524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The rising and falling of the ocean surface.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Change in tide is the result of the changing positions of the Moon, and Sun relative to Earth.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3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Close to 2 high tides and 2 low tides per day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What Causes Tides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10" dirty="0" smtClean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Caused by the</a:t>
            </a:r>
          </a:p>
          <a:p>
            <a:pPr algn="ctr"/>
            <a:r>
              <a:rPr lang="en-US" sz="4400" kern="10" dirty="0" smtClean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gravitational pull</a:t>
            </a:r>
          </a:p>
          <a:p>
            <a:pPr algn="ctr"/>
            <a:r>
              <a:rPr lang="en-US" sz="4400" kern="10" dirty="0" smtClean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of the moon &amp; sun</a:t>
            </a:r>
            <a:endParaRPr lang="en-US" sz="4400" kern="10" dirty="0">
              <a:ln w="25400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2961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Based on the Diagram,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which are larger?</a:t>
            </a:r>
          </a:p>
        </p:txBody>
      </p:sp>
      <p:pic>
        <p:nvPicPr>
          <p:cNvPr id="6149" name="Picture 5" descr="springneap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57200" y="2209800"/>
            <a:ext cx="49276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5943600" y="1981200"/>
            <a:ext cx="2676525" cy="180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Spring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6019800" y="2133600"/>
            <a:ext cx="2676525" cy="180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or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5943600" y="2133600"/>
            <a:ext cx="2676525" cy="180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Neap?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6096000" y="3276600"/>
            <a:ext cx="2676525" cy="180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SPRING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0" grpId="0" animBg="1"/>
      <p:bldP spid="6150" grpId="1" animBg="1"/>
      <p:bldP spid="6151" grpId="0" animBg="1"/>
      <p:bldP spid="6151" grpId="1" animBg="1"/>
      <p:bldP spid="6152" grpId="0" animBg="1"/>
      <p:bldP spid="6152" grpId="1" animBg="1"/>
      <p:bldP spid="615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7620000" cy="462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During which phases of the moon</a:t>
            </a:r>
          </a:p>
          <a:p>
            <a:pPr algn="ctr"/>
            <a:r>
              <a:rPr 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do neap and spring</a:t>
            </a:r>
          </a:p>
          <a:p>
            <a:pPr algn="ctr"/>
            <a:r>
              <a:rPr 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tides occur?</a:t>
            </a:r>
          </a:p>
        </p:txBody>
      </p:sp>
      <p:pic>
        <p:nvPicPr>
          <p:cNvPr id="7176" name="Picture 8" descr="Hand_points_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05150"/>
            <a:ext cx="1343025" cy="6477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tidecha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5257800" cy="3986454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572000" y="304800"/>
            <a:ext cx="10668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495800" y="3657600"/>
            <a:ext cx="1371600" cy="685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533400" y="4876800"/>
            <a:ext cx="19050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Neap?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3124200" y="4800600"/>
            <a:ext cx="54864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1st &amp; 3rd Quarters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7" grpId="0" animBg="1"/>
      <p:bldP spid="410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idecha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"/>
            <a:ext cx="5472113" cy="4148946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743200" y="1981200"/>
            <a:ext cx="8382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705600" y="1600200"/>
            <a:ext cx="8382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533400" y="4876800"/>
            <a:ext cx="19050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Spring?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3124200" y="4800600"/>
            <a:ext cx="54864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New or Full Moon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Notes and PowerPoints\Unit 9 Astronomy\Astronomy Packet Pics\Astronomy REAL_Page_09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086600" cy="688024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0"/>
            <a:ext cx="8077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9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Occurs when the Moon and Earth are aligned in a straight line with the sun.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Spring Tide: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Highest of the high tide and lowest of the low tide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971800"/>
            <a:ext cx="800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Notes and PowerPoints\Unit 9 Astronomy\Astronomy Packet Pics\Astronomy REAL_Page_09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086600" cy="688024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0"/>
            <a:ext cx="8077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9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Occurs when the Moon and Earth are at right angles with the sun.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NeapTide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Lowest of the high tide and highest of the low tide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971800"/>
            <a:ext cx="800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Eclipses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4" name="Picture 5" descr="negroeclip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75335"/>
            <a:ext cx="7848600" cy="608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See Explanation.  Clicking on the picture will download &#10; the highest resolution version available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362200"/>
            <a:ext cx="3262304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" descr="corona-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057400"/>
            <a:ext cx="25128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What’s the </a:t>
            </a:r>
            <a:r>
              <a:rPr lang="en-US" sz="3600" b="1" dirty="0" smtClean="0">
                <a:solidFill>
                  <a:schemeClr val="bg1"/>
                </a:solidFill>
              </a:rPr>
              <a:t>difference </a:t>
            </a:r>
            <a:r>
              <a:rPr lang="en-US" sz="3600" b="1" dirty="0">
                <a:solidFill>
                  <a:schemeClr val="bg1"/>
                </a:solidFill>
              </a:rPr>
              <a:t>between </a:t>
            </a:r>
            <a:r>
              <a:rPr lang="en-US" sz="3600" b="1" dirty="0" smtClean="0">
                <a:solidFill>
                  <a:schemeClr val="bg1"/>
                </a:solidFill>
              </a:rPr>
              <a:t>solar </a:t>
            </a:r>
            <a:r>
              <a:rPr lang="en-US" sz="3600" b="1" dirty="0">
                <a:solidFill>
                  <a:schemeClr val="bg1"/>
                </a:solidFill>
              </a:rPr>
              <a:t>and lunar eclipses?</a:t>
            </a:r>
          </a:p>
        </p:txBody>
      </p:sp>
      <p:sp>
        <p:nvSpPr>
          <p:cNvPr id="11269" name="WordArt 5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1371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Solar</a:t>
            </a:r>
          </a:p>
        </p:txBody>
      </p:sp>
      <p:sp>
        <p:nvSpPr>
          <p:cNvPr id="11270" name="WordArt 6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0" y="1600200"/>
            <a:ext cx="1371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Lunar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2000" y="4724400"/>
            <a:ext cx="373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Earth </a:t>
            </a:r>
            <a:r>
              <a:rPr lang="en-US" sz="3200" b="1" dirty="0" smtClean="0">
                <a:solidFill>
                  <a:schemeClr val="bg1"/>
                </a:solidFill>
              </a:rPr>
              <a:t>goes into moon’s shadow.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410200" y="4876800"/>
            <a:ext cx="304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CCCC"/>
                </a:solidFill>
              </a:rPr>
              <a:t>Moon goes into Earth’s shadow</a:t>
            </a:r>
            <a:endParaRPr lang="en-US" sz="3200" b="1" dirty="0">
              <a:solidFill>
                <a:srgbClr val="FFCCCC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1" grpId="0"/>
      <p:bldP spid="112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eoplecameras.com/wp-content/uploads/2007/05/pendulumc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00"/>
            <a:ext cx="8153400" cy="679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Notes and PowerPoints\Unit 9 Astronomy\Astronomy Packet Pics\Astronomy REAL_Page_1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99" y="0"/>
            <a:ext cx="884340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685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Occurs when the moon is in the New Moon Phase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Moons shadow moves over the Earth’s surface, and you can’t see the sun. (Sun, Moon, Earth,) (SME)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Eclipse occurs where the point of the shadow hits Earth’s surface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 descr="corona-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838200"/>
            <a:ext cx="4467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5715000" y="1600200"/>
            <a:ext cx="3190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What phase?</a:t>
            </a:r>
          </a:p>
        </p:txBody>
      </p:sp>
      <p:sp>
        <p:nvSpPr>
          <p:cNvPr id="12303" name="WordArt 15" descr="solar-eclipse-june-10-2002-1759"/>
          <p:cNvSpPr>
            <a:spLocks noChangeArrowheads="1" noChangeShapeType="1" noTextEdit="1"/>
          </p:cNvSpPr>
          <p:nvPr/>
        </p:nvSpPr>
        <p:spPr bwMode="auto">
          <a:xfrm>
            <a:off x="5638800" y="3505200"/>
            <a:ext cx="3190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New Moon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</a:rPr>
              <a:t>Solar Eclipse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http://www.bbc.co.uk/science/space/solarsystem/sun/solareclipse.shtml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nimBg="1"/>
      <p:bldP spid="1230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9A7D60-F8CB-440F-88F2-9BB3AF473558}" type="datetime1">
              <a:rPr lang="en-US" smtClean="0"/>
              <a:pPr/>
              <a:t>5/1/2012</a:t>
            </a:fld>
            <a:endParaRPr lang="en-US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Eclipses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8A3585-8954-4A87-9042-C6AF8EAF0C3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266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Total Solar Eclipse</a:t>
            </a:r>
          </a:p>
        </p:txBody>
      </p:sp>
      <p:pic>
        <p:nvPicPr>
          <p:cNvPr id="26630" name="Picture 1027" descr="C:\Documents and Settings\emm8x\My Documents\ASTR\images\Foundations of Astronomy\jpegs\chapter 03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51000"/>
            <a:ext cx="91440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otes and PowerPoints\Unit 9 Astronomy\Astronomy Packet Pics\Astronomy REAL_Page_1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99" y="0"/>
            <a:ext cx="884340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85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Occurs when the Moon is in the Full Moon phase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057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The moon moves into Earth’s shadow. (Sun, Earth, Moon) (SEM)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4290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Lasts until the moon moves out of Earth’s shadow.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5410200" y="381000"/>
            <a:ext cx="31908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What phase?</a:t>
            </a:r>
          </a:p>
        </p:txBody>
      </p:sp>
      <p:sp>
        <p:nvSpPr>
          <p:cNvPr id="13317" name="WordArt 5" descr="solar-eclipse-june-10-2002-1759"/>
          <p:cNvSpPr>
            <a:spLocks noChangeArrowheads="1" noChangeShapeType="1" noTextEdit="1"/>
          </p:cNvSpPr>
          <p:nvPr/>
        </p:nvSpPr>
        <p:spPr bwMode="auto">
          <a:xfrm>
            <a:off x="5562600" y="2286000"/>
            <a:ext cx="319087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Full Moon</a:t>
            </a:r>
          </a:p>
        </p:txBody>
      </p:sp>
      <p:pic>
        <p:nvPicPr>
          <p:cNvPr id="29702" name="Picture 9" descr="See Explanation.  Clicking on the picture will download &#10; the highest resolution version available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267200"/>
            <a:ext cx="25146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6096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</a:rPr>
              <a:t>Lunar Eclipse</a:t>
            </a:r>
            <a:endParaRPr lang="en-US" sz="4400" b="1" u="sng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667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http://www.classzone.com/books/earth_science/terc/content/visualizations/es2504/es2504page01.cfm?chapter_no=25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B2F3E5-A4A0-43E6-A6ED-73A402C57551}" type="datetime1">
              <a:rPr lang="en-US" smtClean="0"/>
              <a:pPr/>
              <a:t>5/1/2012</a:t>
            </a:fld>
            <a:endParaRPr lang="en-US" smtClean="0"/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Eclipses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6E5B54-9735-4BB6-AFC0-03765616E2BE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Lunar Eclipse</a:t>
            </a:r>
          </a:p>
        </p:txBody>
      </p:sp>
      <p:pic>
        <p:nvPicPr>
          <p:cNvPr id="30726" name="Picture 3" descr="C:\ASTR124\Voyages\FraknoiCh03\Fig03_22.jpg"/>
          <p:cNvPicPr>
            <a:picLocks noChangeAspect="1" noChangeArrowheads="1"/>
          </p:cNvPicPr>
          <p:nvPr/>
        </p:nvPicPr>
        <p:blipFill>
          <a:blip r:embed="rId3" cstate="print"/>
          <a:srcRect l="2188" t="7500" r="2188" b="39999"/>
          <a:stretch>
            <a:fillRect/>
          </a:stretch>
        </p:blipFill>
        <p:spPr bwMode="auto">
          <a:xfrm>
            <a:off x="0" y="2057400"/>
            <a:ext cx="91440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Explanation.  Clicking on the picture will download&#10; the highest resolution version available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3" y="914400"/>
            <a:ext cx="91678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Notes and PowerPoints\Unit 9 Astronomy\Astronomy Packet Pics\Astronomy REAL_Page_1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228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New Moon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143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Full Moon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505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moons orbit around Earth is tilted about 5 degrees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5" descr="node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7924"/>
            <a:ext cx="9144000" cy="42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Notes and PowerPoints\Unit 9 Astronomy\Astronomy Packet Pics\Astronomy REAL_Page_1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143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Sun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21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Earth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1295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3048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Lunar Eclipse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(SEM)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800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Sun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876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876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Earth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41148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Solar Eclipse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(SME)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pinear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371600"/>
            <a:ext cx="1219200" cy="1219200"/>
          </a:xfrm>
          <a:prstGeom prst="rect">
            <a:avLst/>
          </a:prstGeom>
          <a:noFill/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019300" y="228600"/>
            <a:ext cx="5105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Evidence for Rotation</a:t>
            </a:r>
          </a:p>
        </p:txBody>
      </p:sp>
      <p:sp>
        <p:nvSpPr>
          <p:cNvPr id="12294" name="WordArt 6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>
            <a:off x="1676400" y="3124200"/>
            <a:ext cx="56769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1) Foucault 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Pendulum</a:t>
            </a:r>
          </a:p>
        </p:txBody>
      </p:sp>
      <p:sp>
        <p:nvSpPr>
          <p:cNvPr id="12295" name="WordArt 7">
            <a:hlinkClick r:id="rId5"/>
          </p:cNvPr>
          <p:cNvSpPr>
            <a:spLocks noChangeArrowheads="1" noChangeShapeType="1" noTextEdit="1"/>
          </p:cNvSpPr>
          <p:nvPr/>
        </p:nvSpPr>
        <p:spPr bwMode="auto">
          <a:xfrm>
            <a:off x="1676400" y="4800600"/>
            <a:ext cx="56769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2) </a:t>
            </a:r>
            <a:r>
              <a:rPr lang="en-US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Coriolis</a:t>
            </a:r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Effect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http://highered.mcgraw-hill.com/sites/dl/free/0072482621/59233/8_6.htm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IA03153_mod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75" y="304800"/>
            <a:ext cx="4924425" cy="6134100"/>
          </a:xfrm>
          <a:prstGeom prst="rect">
            <a:avLst/>
          </a:prstGeom>
          <a:noFill/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3514725" cy="348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Our </a:t>
            </a:r>
          </a:p>
          <a:p>
            <a:pPr algn="ctr"/>
            <a:r>
              <a:rPr lang="en-US" sz="3600" kern="10" spc="72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Solar</a:t>
            </a:r>
          </a:p>
          <a:p>
            <a:pPr algn="ctr"/>
            <a:r>
              <a:rPr lang="en-US" sz="3600" kern="10" spc="72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3152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The Planets</a:t>
            </a:r>
          </a:p>
        </p:txBody>
      </p:sp>
      <p:pic>
        <p:nvPicPr>
          <p:cNvPr id="4098" name="Picture 2" descr="http://antwrp.gsfc.nasa.gov/apod/image/0608/planets_iau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8300"/>
            <a:ext cx="9144000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Notes and PowerPoints\Unit 9 Astronomy\Astronomy Packet Pics\Astronomy REAL_Page_15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1066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0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Terrestrial vs. Jovian Planets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752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Terrestrial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828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Jovian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743200"/>
            <a:ext cx="342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Closer to the sun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 Mostly Solid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 Smaller with high densities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27432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- Far from sun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Gaseous 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 Larger with low densities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Notes and PowerPoints\Unit 9 Astronomy\Astronomy Packet Pics\Astronomy REAL_Page_15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5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152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“Rocky”, small, more dense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838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Mercury, Venus, Earth , Mars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828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‘Gaseous”, large, less dense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514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Jupiter, Saturn, Uranus, Neptune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3528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Located between Mars and Jupiter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1148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Composed of thousands of Asteroids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1092"/>
            <a:ext cx="8686800" cy="640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Reference Table Page 15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Notes and PowerPoints\Unit 9 Astronomy\Astronomy Packet Pics\Astronomy REAL_Page_15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304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38200" y="762000"/>
            <a:ext cx="7924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 streak of light in the sky that occurs when a meteoroid enters Earth’s atmosphere “shooting star”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209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 meteor that reaches Earth’s surface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7" descr="meteo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818645"/>
            <a:ext cx="5715000" cy="4039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Notes and PowerPoints\Unit 9 Astronomy\Astronomy Packet Pics\Astronomy REAL_Page_15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14202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4400" y="152400"/>
            <a:ext cx="80772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304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Huge dirty ice ball that revolves around the sun.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447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When close enough to sun, exhibits a tail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13" descr="c_hale-bopp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050" y="2057400"/>
            <a:ext cx="5208950" cy="48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1092"/>
            <a:ext cx="8686800" cy="640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Reference Table Page 15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70104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143000" y="152400"/>
            <a:ext cx="76091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Draw a line across the table between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the terrestrial and </a:t>
            </a:r>
            <a:r>
              <a:rPr lang="en-US" sz="3200" b="1" dirty="0" err="1">
                <a:solidFill>
                  <a:schemeClr val="bg1"/>
                </a:solidFill>
              </a:rPr>
              <a:t>jovian</a:t>
            </a:r>
            <a:r>
              <a:rPr lang="en-US" sz="3200" b="1" dirty="0">
                <a:solidFill>
                  <a:schemeClr val="bg1"/>
                </a:solidFill>
              </a:rPr>
              <a:t> planets and label.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04800" y="4191000"/>
            <a:ext cx="8534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Earth’s Revolution around the Sun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- Slightly eccentric elliptical orbit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s://aerospacescholars.jsc.nasa.gov/HAS/cirr/Images/ellipse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76400"/>
            <a:ext cx="4910904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87513"/>
            <a:ext cx="70104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086100" y="762000"/>
            <a:ext cx="29718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4800" y="228600"/>
            <a:ext cx="5670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Which are more dense?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Jovian	or	terrestrial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7315200" y="609600"/>
            <a:ext cx="0" cy="1447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04800" y="4419600"/>
            <a:ext cx="8534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87513"/>
            <a:ext cx="70104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286000" y="762000"/>
            <a:ext cx="1905000" cy="685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58950" y="166688"/>
            <a:ext cx="6394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Which have more moons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Jovian	or	terrestrial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04800" y="4419600"/>
            <a:ext cx="8534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87513"/>
            <a:ext cx="70104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905000" y="762000"/>
            <a:ext cx="1905000" cy="685800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Which have longer periods of revolution?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Jovian	or	terrestrial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04800" y="4419600"/>
            <a:ext cx="8534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Complete the rest yourself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Models of the Solar System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</a:rPr>
              <a:t>Geocentric</a:t>
            </a:r>
            <a:endParaRPr lang="en-US" sz="4400" b="1" u="sng" dirty="0">
              <a:solidFill>
                <a:schemeClr val="bg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33800" y="1143000"/>
            <a:ext cx="449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- Earth- Centered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www.astro.umass.edu/~myun/teaching/a100/images/geocent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Notes and PowerPoints\Unit 9 Astronomy\Astronomy Packet Pics\Astronomy REAL_Page_16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Earth Centered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Earth was stationary with the sun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764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Moons and planets revolving around it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90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Night and Day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Revolution of the moon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530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Movement of the inner and outer planets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upernova7.apsc.csi.cuny.edu/planet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1" y="2514600"/>
            <a:ext cx="9132570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572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</a:rPr>
              <a:t>Heliocentric</a:t>
            </a:r>
            <a:endParaRPr lang="en-US" sz="4400" b="1" u="sng" dirty="0">
              <a:solidFill>
                <a:schemeClr val="bg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429000" y="1295400"/>
            <a:ext cx="449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- Sun- Centered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Notes and PowerPoints\Unit 9 Astronomy\Astronomy Packet Pics\Astronomy REAL_Page_16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2200" y="228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Sun Centered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240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Puts sun in the center of our solar system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90800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Day and Night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124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Seasons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57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Motions of Celestial Objects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Shape of Orbit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7170" name="Picture 2" descr="H:\Notes and PowerPoints\Unit 9 Astronomy\Astronomy Packet Pics\Astronomy REAL_Page_18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586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17526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Slightly elliptical with the sun at one foci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429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“oval” an orbit is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9530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Eccentricity = Distance between foci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                Length of major axis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62400" y="5410200"/>
            <a:ext cx="403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447800" y="228600"/>
            <a:ext cx="67460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cs typeface="Times New Roman" pitchFamily="18" charset="0"/>
              </a:rPr>
              <a:t>Calculate the eccentricity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cs typeface="Times New Roman" pitchFamily="18" charset="0"/>
              </a:rPr>
              <a:t>of the ellipse below: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219200" y="1981200"/>
            <a:ext cx="6837363" cy="2741613"/>
            <a:chOff x="2500" y="2775"/>
            <a:chExt cx="7182" cy="2881"/>
          </a:xfrm>
        </p:grpSpPr>
        <p:sp>
          <p:nvSpPr>
            <p:cNvPr id="19465" name="AutoShape 9"/>
            <p:cNvSpPr>
              <a:spLocks noChangeAspect="1" noChangeArrowheads="1" noTextEdit="1"/>
            </p:cNvSpPr>
            <p:nvPr/>
          </p:nvSpPr>
          <p:spPr bwMode="auto">
            <a:xfrm>
              <a:off x="2500" y="2775"/>
              <a:ext cx="7182" cy="2881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3564" y="3375"/>
              <a:ext cx="5206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Oval 7"/>
            <p:cNvSpPr>
              <a:spLocks noChangeArrowheads="1"/>
            </p:cNvSpPr>
            <p:nvPr/>
          </p:nvSpPr>
          <p:spPr bwMode="auto">
            <a:xfrm>
              <a:off x="5357" y="4185"/>
              <a:ext cx="152" cy="1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Oval 6"/>
            <p:cNvSpPr>
              <a:spLocks noChangeArrowheads="1"/>
            </p:cNvSpPr>
            <p:nvPr/>
          </p:nvSpPr>
          <p:spPr bwMode="auto">
            <a:xfrm>
              <a:off x="6675" y="4189"/>
              <a:ext cx="152" cy="1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3581" y="4253"/>
              <a:ext cx="51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12725" y="4992688"/>
            <a:ext cx="17057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Formula: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270125" y="4992688"/>
            <a:ext cx="64181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eccentricity =  </a:t>
            </a:r>
            <a:r>
              <a:rPr lang="en-US" sz="3200" b="1" u="sng" dirty="0">
                <a:solidFill>
                  <a:srgbClr val="FF0000"/>
                </a:solidFill>
              </a:rPr>
              <a:t>distance between foci </a:t>
            </a:r>
          </a:p>
          <a:p>
            <a:r>
              <a:rPr lang="en-US" sz="3200" dirty="0"/>
              <a:t>		  </a:t>
            </a:r>
            <a:r>
              <a:rPr lang="en-US" sz="3200" dirty="0" smtClean="0"/>
              <a:t>     </a:t>
            </a:r>
            <a:r>
              <a:rPr lang="en-US" sz="3200" b="1" dirty="0" smtClean="0">
                <a:solidFill>
                  <a:srgbClr val="0000FF"/>
                </a:solidFill>
              </a:rPr>
              <a:t>length </a:t>
            </a:r>
            <a:r>
              <a:rPr lang="en-US" sz="3200" b="1" dirty="0">
                <a:solidFill>
                  <a:srgbClr val="0000FF"/>
                </a:solidFill>
              </a:rPr>
              <a:t>of major axis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3962400" y="3505200"/>
            <a:ext cx="1371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352800" y="1905000"/>
            <a:ext cx="2032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length of major axis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2286000" y="3276600"/>
            <a:ext cx="48768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4572000" y="2286000"/>
            <a:ext cx="0" cy="9144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  <p:bldP spid="19471" grpId="0" animBg="1"/>
      <p:bldP spid="19472" grpId="0"/>
      <p:bldP spid="19473" grpId="0" animBg="1"/>
      <p:bldP spid="194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Earth’s Revolution around the Sun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- Slightly eccentric elliptical orbit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908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Earth is moving around the Sun at about 67,000 miles per hour.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Notes and PowerPoints\Unit 9 Astronomy\Astronomy Packet Pics\Astronomy REAL_Page_18 - Copy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3380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5715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more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What keeps the planets in their orbit?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33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chemeClr val="bg1"/>
                </a:solidFill>
              </a:rPr>
              <a:t>*GRAVITY</a:t>
            </a:r>
            <a:endParaRPr lang="en-US" sz="3200" b="1" i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H:\Notes and PowerPoints\Unit 9 Astronomy\Astronomy Packet Pics\Astronomy REAL_Page_18 - Copy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1"/>
            <a:ext cx="9144000" cy="5714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71600" y="2590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An invisible force of attraction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657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Mass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657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Distance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724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Greater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5715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Greater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Notes and PowerPoints\Unit 9 Astronomy\Astronomy Packet Pics\Astronomy REAL_Page_19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Notes and PowerPoints\Unit 9 Astronomy\Astronomy Packet Pics\Astronomy REAL_Page_19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1" y="0"/>
            <a:ext cx="90462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Star formation</a:t>
            </a:r>
            <a:r>
              <a:rPr lang="en-US" sz="2800" dirty="0" smtClean="0">
                <a:solidFill>
                  <a:schemeClr val="bg1"/>
                </a:solidFill>
              </a:rPr>
              <a:t>:                                            (packet pg 21)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Stars start out is a nebula which is a massive cloud of dust, </a:t>
            </a:r>
            <a:r>
              <a:rPr lang="en-US" sz="2800" dirty="0" smtClean="0">
                <a:solidFill>
                  <a:schemeClr val="bg1"/>
                </a:solidFill>
              </a:rPr>
              <a:t>hydrogen, and </a:t>
            </a:r>
            <a:r>
              <a:rPr lang="en-US" sz="2800" dirty="0" smtClean="0">
                <a:solidFill>
                  <a:schemeClr val="bg1"/>
                </a:solidFill>
              </a:rPr>
              <a:t>plasma.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Due to </a:t>
            </a:r>
            <a:r>
              <a:rPr lang="en-US" sz="2800" dirty="0" smtClean="0">
                <a:solidFill>
                  <a:schemeClr val="bg1"/>
                </a:solidFill>
              </a:rPr>
              <a:t>gravitational </a:t>
            </a:r>
            <a:r>
              <a:rPr lang="en-US" sz="2800" dirty="0" smtClean="0">
                <a:solidFill>
                  <a:schemeClr val="bg1"/>
                </a:solidFill>
              </a:rPr>
              <a:t>attraction the cloud collapses and </a:t>
            </a:r>
            <a:r>
              <a:rPr lang="en-US" sz="2800" dirty="0" smtClean="0">
                <a:solidFill>
                  <a:schemeClr val="bg1"/>
                </a:solidFill>
              </a:rPr>
              <a:t>temperature increases, </a:t>
            </a:r>
            <a:r>
              <a:rPr lang="en-US" sz="2800" dirty="0" smtClean="0">
                <a:solidFill>
                  <a:schemeClr val="bg1"/>
                </a:solidFill>
              </a:rPr>
              <a:t>nuclear fusion is taking place where hydrogen is becoming helium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 err="1" smtClean="0">
                <a:solidFill>
                  <a:schemeClr val="bg1"/>
                </a:solidFill>
              </a:rPr>
              <a:t>protostar</a:t>
            </a:r>
            <a:r>
              <a:rPr lang="en-US" sz="2800" dirty="0" smtClean="0">
                <a:solidFill>
                  <a:schemeClr val="bg1"/>
                </a:solidFill>
              </a:rPr>
              <a:t> forms. From there, stars can become a main sequence star or a massive star.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ubble Space Telescope Image of Globular Cluster NGC 6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67568" cy="6858000"/>
          </a:xfrm>
          <a:prstGeom prst="rect">
            <a:avLst/>
          </a:prstGeom>
          <a:noFill/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443163" y="4038600"/>
            <a:ext cx="4257675" cy="187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http://www.wallpaperbase.com/wallpapers/space/nebulas/nebula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18" cy="6858000"/>
          </a:xfrm>
          <a:prstGeom prst="rect">
            <a:avLst/>
          </a:prstGeom>
          <a:noFill/>
        </p:spPr>
      </p:pic>
      <p:sp>
        <p:nvSpPr>
          <p:cNvPr id="4098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1828800" cy="762000"/>
          </a:xfrm>
          <a:prstGeom prst="cloudCallout">
            <a:avLst>
              <a:gd name="adj1" fmla="val -47134"/>
              <a:gd name="adj2" fmla="val 7000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33375" y="6064250"/>
            <a:ext cx="148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linkClick r:id="rId4" action="ppaction://hlinksldjump"/>
              </a:rPr>
              <a:t>ESRTs p15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28600" y="533400"/>
            <a:ext cx="3900488" cy="3322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What are the</a:t>
            </a:r>
          </a:p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main classifications </a:t>
            </a:r>
          </a:p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of stars?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267200" y="533400"/>
            <a:ext cx="4257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Supergiants</a:t>
            </a:r>
            <a:endParaRPr lang="en-US" sz="3600" kern="10" spc="72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4343400" y="1447800"/>
            <a:ext cx="4257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Giants</a:t>
            </a:r>
            <a:endParaRPr lang="en-US" sz="3600" kern="10" spc="72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4343400" y="2590800"/>
            <a:ext cx="4257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Main Sequence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4343400" y="3657600"/>
            <a:ext cx="4257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White Dwarfs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  <p:bldP spid="3079" grpId="0" autoUpdateAnimBg="0"/>
      <p:bldP spid="3080" grpId="0" autoUpdateAnimBg="0"/>
      <p:bldP spid="3081" grpId="0" autoUpdateAnimBg="0"/>
      <p:bldP spid="3082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Stars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Reference table page 15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50937"/>
            <a:ext cx="8382000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Picture 2" descr="planet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011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Picture 2" descr="planet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1530</Words>
  <Application>Microsoft Office PowerPoint</Application>
  <PresentationFormat>On-screen Show (4:3)</PresentationFormat>
  <Paragraphs>414</Paragraphs>
  <Slides>113</Slides>
  <Notes>113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113</vt:i4>
      </vt:variant>
    </vt:vector>
  </HeadingPairs>
  <TitlesOfParts>
    <vt:vector size="115" baseType="lpstr">
      <vt:lpstr>Office Theme</vt:lpstr>
      <vt:lpstr>Default Design</vt:lpstr>
      <vt:lpstr>Astronomy  Topic 3 and 4 in Review Book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Formation of Earth’s Moon</vt:lpstr>
      <vt:lpstr>Have you heard of the face on the Moon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Important Vocabulary</vt:lpstr>
      <vt:lpstr>Slide 40</vt:lpstr>
      <vt:lpstr>http://www.sumanasinc.com/webcontent/anisamples/astronomy/moonphase.html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What Causes Tides</vt:lpstr>
      <vt:lpstr>Slide 52</vt:lpstr>
      <vt:lpstr>Slide 53</vt:lpstr>
      <vt:lpstr>Slide 54</vt:lpstr>
      <vt:lpstr>Slide 55</vt:lpstr>
      <vt:lpstr>Slide 56</vt:lpstr>
      <vt:lpstr>Slide 57</vt:lpstr>
      <vt:lpstr>Eclipses</vt:lpstr>
      <vt:lpstr>Slide 59</vt:lpstr>
      <vt:lpstr>Slide 60</vt:lpstr>
      <vt:lpstr>Slide 61</vt:lpstr>
      <vt:lpstr>Total Solar Eclipse</vt:lpstr>
      <vt:lpstr>Slide 63</vt:lpstr>
      <vt:lpstr>Slide 64</vt:lpstr>
      <vt:lpstr>Lunar Eclipse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Terrestrial vs. Jovian Planets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Models of the Solar System</vt:lpstr>
      <vt:lpstr>Slide 85</vt:lpstr>
      <vt:lpstr>Slide 86</vt:lpstr>
      <vt:lpstr>Slide 87</vt:lpstr>
      <vt:lpstr>Shape of Orbit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Stars Reference table page 15</vt:lpstr>
      <vt:lpstr>Slide 98</vt:lpstr>
      <vt:lpstr>Slide 99</vt:lpstr>
      <vt:lpstr>Slide 100</vt:lpstr>
      <vt:lpstr>Slide 101</vt:lpstr>
      <vt:lpstr>Slide 102</vt:lpstr>
      <vt:lpstr>Slide 103</vt:lpstr>
      <vt:lpstr>Earth in the Universe</vt:lpstr>
      <vt:lpstr>Galaxy</vt:lpstr>
      <vt:lpstr>Slide 106</vt:lpstr>
      <vt:lpstr>The Universe</vt:lpstr>
      <vt:lpstr>Slide 108</vt:lpstr>
      <vt:lpstr>Slide 109</vt:lpstr>
      <vt:lpstr>Slide 110</vt:lpstr>
      <vt:lpstr>Slide 111</vt:lpstr>
      <vt:lpstr>Slide 112</vt:lpstr>
      <vt:lpstr>Slide 113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 Topic 3 and 4 in Review Book</dc:title>
  <dc:creator>Craig Stephens</dc:creator>
  <cp:lastModifiedBy>Valued Acer Customer</cp:lastModifiedBy>
  <cp:revision>90</cp:revision>
  <dcterms:created xsi:type="dcterms:W3CDTF">2009-04-27T11:55:10Z</dcterms:created>
  <dcterms:modified xsi:type="dcterms:W3CDTF">2012-05-01T15:19:26Z</dcterms:modified>
</cp:coreProperties>
</file>